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996600"/>
    <a:srgbClr val="993300"/>
    <a:srgbClr val="FF99FF"/>
    <a:srgbClr val="FF00FF"/>
    <a:srgbClr val="66FF66"/>
    <a:srgbClr val="CCFF33"/>
    <a:srgbClr val="33CC33"/>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15" autoAdjust="0"/>
  </p:normalViewPr>
  <p:slideViewPr>
    <p:cSldViewPr>
      <p:cViewPr>
        <p:scale>
          <a:sx n="44" d="100"/>
          <a:sy n="44" d="100"/>
        </p:scale>
        <p:origin x="-2052" y="-558"/>
      </p:cViewPr>
      <p:guideLst>
        <p:guide orient="horz" pos="2160"/>
        <p:guide pos="2880"/>
      </p:guideLst>
    </p:cSldViewPr>
  </p:slideViewPr>
  <p:outlineViewPr>
    <p:cViewPr>
      <p:scale>
        <a:sx n="33" d="100"/>
        <a:sy n="33" d="100"/>
      </p:scale>
      <p:origin x="48" y="141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51219-C910-4D45-9326-5C70901B59EC}" type="datetimeFigureOut">
              <a:rPr lang="id-ID" smtClean="0"/>
              <a:pPr/>
              <a:t>11/04/2011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95254D-6CE0-40FE-BFE3-B04D83078632}" type="slidenum">
              <a:rPr lang="id-ID" smtClean="0"/>
              <a:pPr/>
              <a:t>‹#›</a:t>
            </a:fld>
            <a:endParaRPr lang="id-ID"/>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51219-C910-4D45-9326-5C70901B59EC}" type="datetimeFigureOut">
              <a:rPr lang="id-ID" smtClean="0"/>
              <a:pPr/>
              <a:t>11/04/2011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5254D-6CE0-40FE-BFE3-B04D8307863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welcome &amp;thanks\00frndYellowWelcomRse.gif"/>
          <p:cNvPicPr>
            <a:picLocks noChangeAspect="1" noChangeArrowheads="1" noCrop="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dissolv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a:bodyPr>
          <a:lstStyle/>
          <a:p>
            <a:r>
              <a:rPr lang="id-ID" sz="3600" dirty="0" smtClean="0">
                <a:solidFill>
                  <a:schemeClr val="tx1"/>
                </a:solidFill>
                <a:latin typeface="Arial Black" pitchFamily="34" charset="0"/>
              </a:rPr>
              <a:t>Kerajaan Aceh</a:t>
            </a:r>
            <a:endParaRPr lang="id-ID" sz="3600" dirty="0">
              <a:solidFill>
                <a:schemeClr val="tx1"/>
              </a:solidFill>
              <a:latin typeface="Arial Black" pitchFamily="34" charset="0"/>
            </a:endParaRPr>
          </a:p>
        </p:txBody>
      </p:sp>
      <p:sp>
        <p:nvSpPr>
          <p:cNvPr id="3" name="Content Placeholder 2"/>
          <p:cNvSpPr>
            <a:spLocks noGrp="1"/>
          </p:cNvSpPr>
          <p:nvPr>
            <p:ph idx="1"/>
          </p:nvPr>
        </p:nvSpPr>
        <p:spPr>
          <a:xfrm>
            <a:off x="0" y="1500174"/>
            <a:ext cx="9144000" cy="5357826"/>
          </a:xfrm>
          <a:solidFill>
            <a:srgbClr val="66FF66"/>
          </a:solidFill>
        </p:spPr>
        <p:txBody>
          <a:bodyPr>
            <a:normAutofit fontScale="92500" lnSpcReduction="10000"/>
          </a:bodyPr>
          <a:lstStyle/>
          <a:p>
            <a:pPr marL="514350" indent="-514350">
              <a:buFont typeface="+mj-lt"/>
              <a:buAutoNum type="arabicPeriod"/>
            </a:pPr>
            <a:r>
              <a:rPr lang="id-ID" sz="2800" b="1" u="sng" dirty="0" smtClean="0">
                <a:latin typeface="Arial" pitchFamily="34" charset="0"/>
                <a:cs typeface="Arial" pitchFamily="34" charset="0"/>
              </a:rPr>
              <a:t>Pemerintahan Sultan Iskandar Muda (1607-1636</a:t>
            </a:r>
            <a:r>
              <a:rPr lang="id-ID" sz="2800" dirty="0" smtClean="0">
                <a:latin typeface="Arial" pitchFamily="34" charset="0"/>
                <a:cs typeface="Arial" pitchFamily="34" charset="0"/>
              </a:rPr>
              <a:t>)</a:t>
            </a:r>
          </a:p>
          <a:p>
            <a:pPr marL="892175" indent="-347663"/>
            <a:r>
              <a:rPr lang="id-ID" sz="2800" dirty="0" smtClean="0">
                <a:latin typeface="Arial" pitchFamily="34" charset="0"/>
                <a:cs typeface="Arial" pitchFamily="34" charset="0"/>
              </a:rPr>
              <a:t>	Merebut sejumlah pelabuhan penting di pesisir barat dan timur sumatera serta pesisir barat Semenanjung Melayu, seperti Johor dan Pahang</a:t>
            </a:r>
          </a:p>
          <a:p>
            <a:pPr marL="892175" indent="-347663"/>
            <a:r>
              <a:rPr lang="id-ID" sz="2800" dirty="0" smtClean="0">
                <a:latin typeface="Arial" pitchFamily="34" charset="0"/>
                <a:cs typeface="Arial" pitchFamily="34" charset="0"/>
              </a:rPr>
              <a:t>Menyerang kedudukan portugis di Malaka dan kapal-kapalnya yang melalui Selat Malaka. Aceh sempat memenangkan perang melawan armada portugis di sekitar pulau Bintan, pada tahun 1614</a:t>
            </a:r>
          </a:p>
          <a:p>
            <a:pPr marL="892175" indent="-347663"/>
            <a:r>
              <a:rPr lang="id-ID" sz="2800" dirty="0" smtClean="0">
                <a:latin typeface="Arial" pitchFamily="34" charset="0"/>
                <a:cs typeface="Arial" pitchFamily="34" charset="0"/>
              </a:rPr>
              <a:t>Bekerja sama dengan EIC inggris dan VOC belanda untuk memperlemah pengaruh portugis. Iskandar Muda mengijinkan persekutuan dagang dari kedua negara itu untuk membuka kantor cabangnya di Aceh tanpa menyadari bahwa tindakan itu dapat memperlemah kedudukan Aceh di kemudian hari</a:t>
            </a:r>
          </a:p>
        </p:txBody>
      </p:sp>
    </p:spTree>
  </p:cSld>
  <p:clrMapOvr>
    <a:masterClrMapping/>
  </p:clrMapOvr>
  <p:transition>
    <p:strips dir="ld"/>
    <p:sndAc>
      <p:stSnd>
        <p:snd r:embed="rId2" name="las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a:bodyPr>
          <a:lstStyle/>
          <a:p>
            <a:r>
              <a:rPr lang="id-ID" sz="3600" dirty="0" smtClean="0">
                <a:solidFill>
                  <a:schemeClr val="tx1"/>
                </a:solidFill>
                <a:latin typeface="Arial Black" pitchFamily="34" charset="0"/>
              </a:rPr>
              <a:t>Kerajaan Aceh</a:t>
            </a:r>
            <a:endParaRPr lang="id-ID" sz="3600" dirty="0">
              <a:solidFill>
                <a:schemeClr val="tx1"/>
              </a:solidFill>
              <a:latin typeface="Arial Black" pitchFamily="34" charset="0"/>
            </a:endParaRPr>
          </a:p>
        </p:txBody>
      </p:sp>
      <p:sp>
        <p:nvSpPr>
          <p:cNvPr id="3" name="Content Placeholder 2"/>
          <p:cNvSpPr>
            <a:spLocks noGrp="1"/>
          </p:cNvSpPr>
          <p:nvPr>
            <p:ph idx="1"/>
          </p:nvPr>
        </p:nvSpPr>
        <p:spPr>
          <a:xfrm>
            <a:off x="0" y="1500174"/>
            <a:ext cx="9144000" cy="5357826"/>
          </a:xfrm>
          <a:solidFill>
            <a:srgbClr val="66FF66"/>
          </a:solidFill>
        </p:spPr>
        <p:txBody>
          <a:bodyPr>
            <a:normAutofit/>
          </a:bodyPr>
          <a:lstStyle/>
          <a:p>
            <a:pPr marL="544513" indent="-282575"/>
            <a:r>
              <a:rPr lang="id-ID" sz="2800" dirty="0" smtClean="0">
                <a:latin typeface="Arial" pitchFamily="34" charset="0"/>
                <a:cs typeface="Arial" pitchFamily="34" charset="0"/>
              </a:rPr>
              <a:t>Wilayah Aceh mendapat julukan Serambi Mekah</a:t>
            </a:r>
          </a:p>
          <a:p>
            <a:pPr marL="544513" indent="-282575"/>
            <a:r>
              <a:rPr lang="id-ID" sz="2800" dirty="0" smtClean="0">
                <a:latin typeface="Arial" pitchFamily="34" charset="0"/>
                <a:cs typeface="Arial" pitchFamily="34" charset="0"/>
              </a:rPr>
              <a:t>Sistem pemerintahan yang digunakan di Aceh adalah pemerintahan sipil atas dasar agama. Hukum adat memegang peranan penting dengan berlandaskan pada ajaran agama Islam. Hukum adat yang digunakan disebut </a:t>
            </a:r>
            <a:r>
              <a:rPr lang="id-ID" sz="2800" i="1" dirty="0" smtClean="0">
                <a:latin typeface="Arial" pitchFamily="34" charset="0"/>
                <a:cs typeface="Arial" pitchFamily="34" charset="0"/>
              </a:rPr>
              <a:t>Adat Makuta Alam.</a:t>
            </a:r>
          </a:p>
          <a:p>
            <a:pPr marL="544513" indent="-282575"/>
            <a:r>
              <a:rPr lang="id-ID" sz="2800" dirty="0" smtClean="0">
                <a:latin typeface="Arial" pitchFamily="34" charset="0"/>
                <a:cs typeface="Arial" pitchFamily="34" charset="0"/>
              </a:rPr>
              <a:t>Sultan Iskandar Muda telah berhasil menanamkan jiwa keagamaan yang kuat</a:t>
            </a:r>
          </a:p>
          <a:p>
            <a:pPr marL="544513" indent="-282575"/>
            <a:r>
              <a:rPr lang="id-ID" sz="2800" dirty="0" smtClean="0">
                <a:latin typeface="Arial" pitchFamily="34" charset="0"/>
                <a:cs typeface="Arial" pitchFamily="34" charset="0"/>
              </a:rPr>
              <a:t>Pada masanya, muncul ahli-ahli tasawuf terkenal seperti Hamzah Fansyuri dan Syamsuddin as Samatrani </a:t>
            </a:r>
          </a:p>
        </p:txBody>
      </p:sp>
    </p:spTree>
  </p:cSld>
  <p:clrMapOvr>
    <a:masterClrMapping/>
  </p:clrMapOvr>
  <p:transition>
    <p:strips dir="rd"/>
    <p:sndAc>
      <p:stSnd>
        <p:snd r:embed="rId2" name="las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a:bodyPr>
          <a:lstStyle/>
          <a:p>
            <a:r>
              <a:rPr lang="id-ID" sz="3600" dirty="0" smtClean="0">
                <a:solidFill>
                  <a:schemeClr val="tx1"/>
                </a:solidFill>
                <a:latin typeface="Arial Black" pitchFamily="34" charset="0"/>
              </a:rPr>
              <a:t>Kerajaan Aceh</a:t>
            </a:r>
            <a:endParaRPr lang="id-ID" sz="3600" dirty="0">
              <a:solidFill>
                <a:schemeClr val="tx1"/>
              </a:solidFill>
              <a:latin typeface="Arial Black" pitchFamily="34" charset="0"/>
            </a:endParaRPr>
          </a:p>
        </p:txBody>
      </p:sp>
      <p:sp>
        <p:nvSpPr>
          <p:cNvPr id="3" name="Content Placeholder 2"/>
          <p:cNvSpPr>
            <a:spLocks noGrp="1"/>
          </p:cNvSpPr>
          <p:nvPr>
            <p:ph idx="1"/>
          </p:nvPr>
        </p:nvSpPr>
        <p:spPr>
          <a:xfrm>
            <a:off x="0" y="1500174"/>
            <a:ext cx="9144000" cy="5357826"/>
          </a:xfrm>
          <a:solidFill>
            <a:srgbClr val="66FF66"/>
          </a:solidFill>
        </p:spPr>
        <p:txBody>
          <a:bodyPr>
            <a:normAutofit/>
          </a:bodyPr>
          <a:lstStyle/>
          <a:p>
            <a:pPr marL="544513" indent="-457200">
              <a:buFont typeface="+mj-lt"/>
              <a:buAutoNum type="arabicPeriod" startAt="2"/>
            </a:pPr>
            <a:r>
              <a:rPr lang="id-ID" sz="2800" b="1" u="sng" dirty="0" smtClean="0">
                <a:latin typeface="Arial" pitchFamily="34" charset="0"/>
                <a:cs typeface="Arial" pitchFamily="34" charset="0"/>
              </a:rPr>
              <a:t>Pemerintahan Sultan Iskandar Thani (1636-1641)</a:t>
            </a:r>
          </a:p>
          <a:p>
            <a:pPr marL="892175" indent="-347663"/>
            <a:r>
              <a:rPr lang="id-ID" sz="2800" dirty="0" smtClean="0">
                <a:latin typeface="Arial" pitchFamily="34" charset="0"/>
                <a:cs typeface="Arial" pitchFamily="34" charset="0"/>
              </a:rPr>
              <a:t>Sultan Iskandar Thani terlau lemah dalam mengendalikan pemerintahan</a:t>
            </a:r>
          </a:p>
          <a:p>
            <a:pPr marL="892175" indent="-347663"/>
            <a:r>
              <a:rPr lang="id-ID" sz="2800" dirty="0" smtClean="0">
                <a:latin typeface="Arial" pitchFamily="34" charset="0"/>
                <a:cs typeface="Arial" pitchFamily="34" charset="0"/>
              </a:rPr>
              <a:t>Pada saat pemerintahannya terjadi permusuhan antara dua kelompok penganut ajaran tasawuf Nur al Din al Raniri dengan Hamzah Fansyuri dan Syamsudin as Samatrani. Hal itu menyebabkan perpecahan dan akhirnya melemahkan Kesultanan Aceh</a:t>
            </a:r>
          </a:p>
          <a:p>
            <a:pPr marL="892175" indent="-347663"/>
            <a:r>
              <a:rPr lang="id-ID" sz="2800" dirty="0" smtClean="0">
                <a:latin typeface="Arial" pitchFamily="34" charset="0"/>
                <a:cs typeface="Arial" pitchFamily="34" charset="0"/>
              </a:rPr>
              <a:t>Sultan Iskandar Thani wafat dan digantikan oleh permaisurinya Syafiatuddin Syah</a:t>
            </a:r>
          </a:p>
        </p:txBody>
      </p:sp>
    </p:spTree>
  </p:cSld>
  <p:clrMapOvr>
    <a:masterClrMapping/>
  </p:clrMapOvr>
  <p:transition>
    <p:strips dir="ru"/>
    <p:sndAc>
      <p:stSnd>
        <p:snd r:embed="rId2" name="lase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a:bodyPr>
          <a:lstStyle/>
          <a:p>
            <a:r>
              <a:rPr lang="id-ID" sz="3600" dirty="0" smtClean="0">
                <a:solidFill>
                  <a:schemeClr val="tx1"/>
                </a:solidFill>
                <a:latin typeface="Arial Black" pitchFamily="34" charset="0"/>
              </a:rPr>
              <a:t>Kerajaan Aceh</a:t>
            </a:r>
            <a:endParaRPr lang="id-ID" sz="3600" dirty="0">
              <a:solidFill>
                <a:schemeClr val="tx1"/>
              </a:solidFill>
              <a:latin typeface="Arial Black" pitchFamily="34" charset="0"/>
            </a:endParaRPr>
          </a:p>
        </p:txBody>
      </p:sp>
      <p:sp>
        <p:nvSpPr>
          <p:cNvPr id="3" name="Content Placeholder 2"/>
          <p:cNvSpPr>
            <a:spLocks noGrp="1"/>
          </p:cNvSpPr>
          <p:nvPr>
            <p:ph idx="1"/>
          </p:nvPr>
        </p:nvSpPr>
        <p:spPr>
          <a:xfrm>
            <a:off x="0" y="1500174"/>
            <a:ext cx="9144000" cy="5357826"/>
          </a:xfrm>
          <a:solidFill>
            <a:srgbClr val="66FF66"/>
          </a:solidFill>
        </p:spPr>
        <p:txBody>
          <a:bodyPr>
            <a:normAutofit/>
          </a:bodyPr>
          <a:lstStyle/>
          <a:p>
            <a:pPr marL="544513" indent="-457200">
              <a:buFont typeface="Wingdings" pitchFamily="2" charset="2"/>
              <a:buChar char="v"/>
            </a:pPr>
            <a:r>
              <a:rPr lang="id-ID" sz="2800" dirty="0" smtClean="0">
                <a:latin typeface="Arial" pitchFamily="34" charset="0"/>
                <a:cs typeface="Arial" pitchFamily="34" charset="0"/>
              </a:rPr>
              <a:t>Masa Keruntuhan Aceh</a:t>
            </a:r>
          </a:p>
          <a:p>
            <a:pPr marL="979488" indent="-434975">
              <a:buFont typeface="Wingdings" pitchFamily="2" charset="2"/>
              <a:buChar char="ü"/>
            </a:pPr>
            <a:r>
              <a:rPr lang="id-ID" sz="2800" dirty="0" smtClean="0">
                <a:latin typeface="Arial" pitchFamily="34" charset="0"/>
                <a:cs typeface="Arial" pitchFamily="34" charset="0"/>
              </a:rPr>
              <a:t>Tidak ada pengganti yang cakap setelah Sultan Iskandar Muda</a:t>
            </a:r>
          </a:p>
          <a:p>
            <a:pPr marL="979488" indent="-434975">
              <a:buFont typeface="Wingdings" pitchFamily="2" charset="2"/>
              <a:buChar char="ü"/>
            </a:pPr>
            <a:r>
              <a:rPr lang="id-ID" sz="2800" dirty="0" smtClean="0">
                <a:latin typeface="Arial" pitchFamily="34" charset="0"/>
                <a:cs typeface="Arial" pitchFamily="34" charset="0"/>
              </a:rPr>
              <a:t>Kekalahan Aceh melawan Portugis di Malaka</a:t>
            </a:r>
          </a:p>
          <a:p>
            <a:pPr marL="979488" indent="-434975">
              <a:buFont typeface="Wingdings" pitchFamily="2" charset="2"/>
              <a:buChar char="ü"/>
            </a:pPr>
            <a:r>
              <a:rPr lang="id-ID" sz="2800" dirty="0" smtClean="0">
                <a:latin typeface="Arial" pitchFamily="34" charset="0"/>
                <a:cs typeface="Arial" pitchFamily="34" charset="0"/>
              </a:rPr>
              <a:t>Adanya persaingan yang tidak sehat di antara kaum bangsawan dan ulama</a:t>
            </a:r>
          </a:p>
          <a:p>
            <a:pPr marL="979488" indent="-434975">
              <a:buFont typeface="Wingdings" pitchFamily="2" charset="2"/>
              <a:buChar char="ü"/>
            </a:pPr>
            <a:r>
              <a:rPr lang="id-ID" sz="2800" dirty="0" smtClean="0">
                <a:latin typeface="Arial" pitchFamily="34" charset="0"/>
                <a:cs typeface="Arial" pitchFamily="34" charset="0"/>
              </a:rPr>
              <a:t>Akibat pertahanan yang lemah dari bangsa-bangsa Eropa</a:t>
            </a:r>
          </a:p>
          <a:p>
            <a:pPr marL="979488" indent="-434975">
              <a:buFont typeface="Wingdings" pitchFamily="2" charset="2"/>
              <a:buChar char="ü"/>
            </a:pPr>
            <a:r>
              <a:rPr lang="id-ID" sz="2800" dirty="0" smtClean="0">
                <a:latin typeface="Arial" pitchFamily="34" charset="0"/>
                <a:cs typeface="Arial" pitchFamily="34" charset="0"/>
              </a:rPr>
              <a:t>Daerah-daerah yang jauh dari pemerintah pusat seperti Johor, Perlak, Pahang, Siak, dan Minangkabau melepaskan diri dari Aceh</a:t>
            </a:r>
          </a:p>
        </p:txBody>
      </p:sp>
    </p:spTree>
  </p:cSld>
  <p:clrMapOvr>
    <a:masterClrMapping/>
  </p:clrMapOvr>
  <p:transition>
    <p:circle/>
    <p:sndAc>
      <p:stSnd>
        <p:snd r:embed="rId2" name="lase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lnSpcReduction="10000"/>
          </a:bodyPr>
          <a:lstStyle/>
          <a:p>
            <a:pPr marL="514350" indent="-514350">
              <a:buFont typeface="+mj-lt"/>
              <a:buAutoNum type="alphaLcParenR"/>
            </a:pPr>
            <a:endParaRPr lang="id-ID" sz="2800" dirty="0" smtClean="0">
              <a:latin typeface="Arial" pitchFamily="34" charset="0"/>
              <a:cs typeface="Arial" pitchFamily="34" charset="0"/>
            </a:endParaRPr>
          </a:p>
          <a:p>
            <a:pPr marL="514350" indent="-514350">
              <a:buFont typeface="+mj-lt"/>
              <a:buAutoNum type="alphaLcParenR"/>
            </a:pPr>
            <a:r>
              <a:rPr lang="id-ID" sz="2800" b="1" u="sng" dirty="0" smtClean="0">
                <a:latin typeface="Arial" pitchFamily="34" charset="0"/>
                <a:cs typeface="Arial" pitchFamily="34" charset="0"/>
              </a:rPr>
              <a:t>Raden Patah</a:t>
            </a:r>
          </a:p>
          <a:p>
            <a:pPr marL="804863" indent="-260350"/>
            <a:r>
              <a:rPr lang="id-ID" sz="2800" dirty="0" smtClean="0">
                <a:latin typeface="Arial" pitchFamily="34" charset="0"/>
                <a:cs typeface="Arial" pitchFamily="34" charset="0"/>
              </a:rPr>
              <a:t>Kerajaan Demak merupakan kerajaan bercorak Islam pertama di Jawa</a:t>
            </a:r>
          </a:p>
          <a:p>
            <a:pPr marL="804863" indent="-260350"/>
            <a:r>
              <a:rPr lang="id-ID" sz="2800" dirty="0" smtClean="0">
                <a:latin typeface="Arial" pitchFamily="34" charset="0"/>
                <a:cs typeface="Arial" pitchFamily="34" charset="0"/>
              </a:rPr>
              <a:t>Raden Patah dinobatkan oleh para wali menjadi Raja Demak yang pertama dengan gelar </a:t>
            </a:r>
            <a:r>
              <a:rPr lang="id-ID" sz="2800" i="1" dirty="0" smtClean="0">
                <a:latin typeface="Arial" pitchFamily="34" charset="0"/>
                <a:cs typeface="Arial" pitchFamily="34" charset="0"/>
              </a:rPr>
              <a:t>Senapati Jimbung Ngabdur’rahman Panembahan Palembang Sayidin Panatagama</a:t>
            </a:r>
            <a:r>
              <a:rPr lang="id-ID" sz="2800" dirty="0" smtClean="0">
                <a:latin typeface="Arial" pitchFamily="34" charset="0"/>
                <a:cs typeface="Arial" pitchFamily="34" charset="0"/>
              </a:rPr>
              <a:t> dan jabatan patih dipercayakan kepada </a:t>
            </a:r>
            <a:r>
              <a:rPr lang="id-ID" sz="2800" i="1" dirty="0" smtClean="0">
                <a:latin typeface="Arial" pitchFamily="34" charset="0"/>
                <a:cs typeface="Arial" pitchFamily="34" charset="0"/>
              </a:rPr>
              <a:t>Ki Wanapala </a:t>
            </a:r>
            <a:r>
              <a:rPr lang="id-ID" sz="2800" dirty="0" smtClean="0">
                <a:latin typeface="Arial" pitchFamily="34" charset="0"/>
                <a:cs typeface="Arial" pitchFamily="34" charset="0"/>
              </a:rPr>
              <a:t>dengan gelar </a:t>
            </a:r>
            <a:r>
              <a:rPr lang="id-ID" sz="2800" i="1" dirty="0" smtClean="0">
                <a:latin typeface="Arial" pitchFamily="34" charset="0"/>
                <a:cs typeface="Arial" pitchFamily="34" charset="0"/>
              </a:rPr>
              <a:t>mangkurat</a:t>
            </a:r>
          </a:p>
          <a:p>
            <a:pPr marL="804863" indent="-260350">
              <a:buNone/>
            </a:pPr>
            <a:endParaRPr lang="id-ID" sz="2800" dirty="0" smtClean="0">
              <a:latin typeface="Arial" pitchFamily="34" charset="0"/>
              <a:cs typeface="Arial" pitchFamily="34" charset="0"/>
            </a:endParaRPr>
          </a:p>
          <a:p>
            <a:pPr marL="514350" indent="-514350">
              <a:buNone/>
            </a:pPr>
            <a:r>
              <a:rPr lang="id-ID" sz="2800" dirty="0" smtClean="0">
                <a:latin typeface="Arial" pitchFamily="34" charset="0"/>
                <a:cs typeface="Arial" pitchFamily="34" charset="0"/>
              </a:rPr>
              <a:t>	</a:t>
            </a:r>
          </a:p>
        </p:txBody>
      </p:sp>
    </p:spTree>
  </p:cSld>
  <p:clrMapOvr>
    <a:masterClrMapping/>
  </p:clrMapOvr>
  <p:transition>
    <p:wedge/>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fontScale="92500" lnSpcReduction="20000"/>
          </a:bodyPr>
          <a:lstStyle/>
          <a:p>
            <a:pPr marL="804863" indent="-260350"/>
            <a:endParaRPr lang="id-ID" sz="3000" dirty="0" smtClean="0">
              <a:latin typeface="Arial" pitchFamily="34" charset="0"/>
              <a:cs typeface="Arial" pitchFamily="34" charset="0"/>
            </a:endParaRPr>
          </a:p>
          <a:p>
            <a:pPr marL="804863" indent="-260350"/>
            <a:r>
              <a:rPr lang="id-ID" sz="3000" dirty="0" smtClean="0">
                <a:latin typeface="Arial" pitchFamily="34" charset="0"/>
                <a:cs typeface="Arial" pitchFamily="34" charset="0"/>
              </a:rPr>
              <a:t>Pada awalnya,Demak merupakan kerajaan agraris dengan hasil utama beras, tetapi pada akhirnya berkembang menjadi kerajaan maritim karena letaknya yang strategis sebagai pelabuhan nasional.</a:t>
            </a:r>
          </a:p>
          <a:p>
            <a:pPr marL="804863" indent="-260350"/>
            <a:r>
              <a:rPr lang="id-ID" sz="3000" dirty="0" smtClean="0">
                <a:latin typeface="Arial" pitchFamily="34" charset="0"/>
                <a:cs typeface="Arial" pitchFamily="34" charset="0"/>
              </a:rPr>
              <a:t>Kerajaan Demak berkembang pesat dengan menjadikan pelabuhan Semarang dan pelabuhan Jepara sebagai pelabuhan penting</a:t>
            </a:r>
          </a:p>
          <a:p>
            <a:pPr marL="804863" indent="-260350"/>
            <a:r>
              <a:rPr lang="id-ID" sz="3000" dirty="0" smtClean="0">
                <a:latin typeface="Arial" pitchFamily="34" charset="0"/>
                <a:cs typeface="Arial" pitchFamily="34" charset="0"/>
              </a:rPr>
              <a:t>Setelah kedudukannya kuat, Demak segera memperluas daerah kekuasaannya ke pedalaman dan sekaligus menyebarkan agama Islam</a:t>
            </a:r>
          </a:p>
          <a:p>
            <a:pPr marL="514350" indent="-514350">
              <a:buNone/>
            </a:pPr>
            <a:r>
              <a:rPr lang="id-ID" sz="2800" dirty="0" smtClean="0">
                <a:latin typeface="Arial" pitchFamily="34" charset="0"/>
                <a:cs typeface="Arial" pitchFamily="34" charset="0"/>
              </a:rPr>
              <a:t>	</a:t>
            </a:r>
          </a:p>
        </p:txBody>
      </p:sp>
    </p:spTree>
  </p:cSld>
  <p:clrMapOvr>
    <a:masterClrMapping/>
  </p:clrMapOvr>
  <p:transition>
    <p:wheel spokes="8"/>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a:bodyPr>
          <a:lstStyle/>
          <a:p>
            <a:pPr marL="514350" indent="-514350">
              <a:buNone/>
            </a:pPr>
            <a:endParaRPr lang="id-ID" sz="3000" b="1" u="sng" dirty="0" smtClean="0">
              <a:latin typeface="Arial" pitchFamily="34" charset="0"/>
              <a:cs typeface="Arial" pitchFamily="34" charset="0"/>
            </a:endParaRPr>
          </a:p>
          <a:p>
            <a:pPr marL="514350" indent="-514350">
              <a:buFont typeface="+mj-lt"/>
              <a:buAutoNum type="alphaLcParenR" startAt="2"/>
            </a:pPr>
            <a:r>
              <a:rPr lang="id-ID" sz="2800" b="1" u="sng" dirty="0" smtClean="0">
                <a:latin typeface="Arial" pitchFamily="34" charset="0"/>
                <a:cs typeface="Arial" pitchFamily="34" charset="0"/>
              </a:rPr>
              <a:t>Pati Unus (1518-1521)</a:t>
            </a:r>
          </a:p>
          <a:p>
            <a:pPr marL="804863" indent="-260350"/>
            <a:r>
              <a:rPr lang="id-ID" sz="2800" dirty="0" smtClean="0">
                <a:latin typeface="Arial" pitchFamily="34" charset="0"/>
                <a:cs typeface="Arial" pitchFamily="34" charset="0"/>
              </a:rPr>
              <a:t>Raden Patah memiliki putra bernama Pati Unus dan Trenggana</a:t>
            </a:r>
          </a:p>
          <a:p>
            <a:pPr marL="804863" indent="-260350"/>
            <a:r>
              <a:rPr lang="id-ID" sz="2800" dirty="0" smtClean="0">
                <a:latin typeface="Arial" pitchFamily="34" charset="0"/>
                <a:cs typeface="Arial" pitchFamily="34" charset="0"/>
              </a:rPr>
              <a:t>Sepeninggal Raden Patah, tahta kerajaan Demak digantikan oleh putranya yang bernama Pati Unus (</a:t>
            </a:r>
            <a:r>
              <a:rPr lang="id-ID" sz="2800" i="1" dirty="0" smtClean="0">
                <a:latin typeface="Arial" pitchFamily="34" charset="0"/>
                <a:cs typeface="Arial" pitchFamily="34" charset="0"/>
              </a:rPr>
              <a:t>Pangeran Sabrang Lor)</a:t>
            </a:r>
            <a:r>
              <a:rPr lang="id-ID" sz="2800" dirty="0" smtClean="0">
                <a:latin typeface="Arial" pitchFamily="34" charset="0"/>
                <a:cs typeface="Arial" pitchFamily="34" charset="0"/>
              </a:rPr>
              <a:t>	</a:t>
            </a:r>
          </a:p>
          <a:p>
            <a:pPr marL="804863" indent="-260350"/>
            <a:r>
              <a:rPr lang="id-ID" sz="2800" dirty="0" smtClean="0">
                <a:latin typeface="Arial" pitchFamily="34" charset="0"/>
                <a:cs typeface="Arial" pitchFamily="34" charset="0"/>
              </a:rPr>
              <a:t>Setelah naik tahta, PatiUnus memperkuat pertahanan lautnya agar Portugis tidak masuk ke Jawa</a:t>
            </a:r>
          </a:p>
          <a:p>
            <a:pPr marL="804863" indent="-260350">
              <a:buNone/>
            </a:pPr>
            <a:endParaRPr lang="id-ID" sz="3000"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lnSpcReduction="10000"/>
          </a:bodyPr>
          <a:lstStyle/>
          <a:p>
            <a:pPr marL="544513" indent="-457200">
              <a:buFont typeface="+mj-lt"/>
              <a:buAutoNum type="alphaLcParenR" startAt="3"/>
            </a:pPr>
            <a:r>
              <a:rPr lang="id-ID" sz="2800" b="1" u="sng" dirty="0" smtClean="0">
                <a:latin typeface="Arial" pitchFamily="34" charset="0"/>
                <a:cs typeface="Arial" pitchFamily="34" charset="0"/>
              </a:rPr>
              <a:t>Sultan Trenggana (1521-1546)</a:t>
            </a:r>
          </a:p>
          <a:p>
            <a:pPr marL="892175" indent="-347663"/>
            <a:r>
              <a:rPr lang="id-ID" sz="2800" dirty="0" smtClean="0">
                <a:latin typeface="Arial" pitchFamily="34" charset="0"/>
                <a:cs typeface="Arial" pitchFamily="34" charset="0"/>
              </a:rPr>
              <a:t>Sultan Trenggana mengutus Faletehan (Fatahillah) beserta pasukannya untuk menduduki Jawa Barat agar Portugis tidak dapat masuk. Faletehan berasal dari Pasai, ia adalah seorang panglima militer yang cakap</a:t>
            </a:r>
          </a:p>
          <a:p>
            <a:pPr marL="892175" indent="-347663"/>
            <a:r>
              <a:rPr lang="id-ID" sz="2800" dirty="0" smtClean="0">
                <a:latin typeface="Arial" pitchFamily="34" charset="0"/>
                <a:cs typeface="Arial" pitchFamily="34" charset="0"/>
              </a:rPr>
              <a:t>Sunda Kelapa yang belum terlindungi oleh benteng Portugis dapat direbut oleh Faletehan</a:t>
            </a:r>
          </a:p>
          <a:p>
            <a:pPr marL="892175" indent="-347663"/>
            <a:r>
              <a:rPr lang="id-ID" sz="2800" dirty="0" smtClean="0">
                <a:latin typeface="Arial" pitchFamily="34" charset="0"/>
                <a:cs typeface="Arial" pitchFamily="34" charset="0"/>
              </a:rPr>
              <a:t>Faletehan mengubah nama Sunda Kelapa menjadi Jayakarta</a:t>
            </a:r>
          </a:p>
          <a:p>
            <a:pPr marL="892175" indent="-347663"/>
            <a:r>
              <a:rPr lang="id-ID" sz="2800" dirty="0" smtClean="0">
                <a:latin typeface="Arial" pitchFamily="34" charset="0"/>
                <a:cs typeface="Arial" pitchFamily="34" charset="0"/>
              </a:rPr>
              <a:t>Pada tahun 1527, berhasil menguasai Banten dan selanjutnya Islam berhasil berkembang</a:t>
            </a:r>
          </a:p>
          <a:p>
            <a:pPr marL="804863" indent="-260350"/>
            <a:endParaRPr lang="id-ID" sz="2800" dirty="0" smtClean="0">
              <a:latin typeface="Arial" pitchFamily="34" charset="0"/>
              <a:cs typeface="Arial" pitchFamily="34" charset="0"/>
            </a:endParaRPr>
          </a:p>
        </p:txBody>
      </p:sp>
    </p:spTree>
  </p:cSld>
  <p:clrMapOvr>
    <a:masterClrMapping/>
  </p:clrMapOvr>
  <p:transition>
    <p:wheel/>
    <p:sndAc>
      <p:stSnd>
        <p:snd r:embed="rId2"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lnSpcReduction="10000"/>
          </a:bodyPr>
          <a:lstStyle/>
          <a:p>
            <a:pPr marL="804863" indent="-457200"/>
            <a:r>
              <a:rPr lang="id-ID" sz="2800" dirty="0" smtClean="0">
                <a:latin typeface="Arial" pitchFamily="34" charset="0"/>
                <a:cs typeface="Arial" pitchFamily="34" charset="0"/>
              </a:rPr>
              <a:t>Untuk memperkuat kedudukannya, putri sultan Trenggana dinikahkan dengan putri Bupati Madura. Cara ini dinamakan perkawinan politik</a:t>
            </a:r>
          </a:p>
          <a:p>
            <a:pPr marL="804863" indent="-457200"/>
            <a:r>
              <a:rPr lang="id-ID" sz="2800" dirty="0" smtClean="0">
                <a:latin typeface="Arial" pitchFamily="34" charset="0"/>
                <a:cs typeface="Arial" pitchFamily="34" charset="0"/>
              </a:rPr>
              <a:t>Jasa-jasa Sultan Trenggana :</a:t>
            </a:r>
          </a:p>
          <a:p>
            <a:pPr marL="1176338" indent="-371475">
              <a:buBlip>
                <a:blip r:embed="rId3"/>
              </a:buBlip>
            </a:pPr>
            <a:r>
              <a:rPr lang="id-ID" sz="2800" dirty="0" smtClean="0">
                <a:latin typeface="Arial" pitchFamily="34" charset="0"/>
                <a:cs typeface="Arial" pitchFamily="34" charset="0"/>
              </a:rPr>
              <a:t>Berhasil membendung ekspansi Portugis ke wilayah Indonesia bagian barat</a:t>
            </a:r>
          </a:p>
          <a:p>
            <a:pPr marL="1176338" indent="-371475">
              <a:buBlip>
                <a:blip r:embed="rId3"/>
              </a:buBlip>
            </a:pPr>
            <a:r>
              <a:rPr lang="id-ID" sz="2800" dirty="0" smtClean="0">
                <a:latin typeface="Arial" pitchFamily="34" charset="0"/>
                <a:cs typeface="Arial" pitchFamily="34" charset="0"/>
              </a:rPr>
              <a:t>Berkat Faletehan, Kerajaan Demak tumbuh sebagai pusat perdagangan dan pelayaran</a:t>
            </a:r>
          </a:p>
          <a:p>
            <a:pPr marL="1176338" indent="-371475">
              <a:buBlip>
                <a:blip r:embed="rId3"/>
              </a:buBlip>
            </a:pPr>
            <a:r>
              <a:rPr lang="id-ID" sz="2800" dirty="0" smtClean="0">
                <a:latin typeface="Arial" pitchFamily="34" charset="0"/>
                <a:cs typeface="Arial" pitchFamily="34" charset="0"/>
              </a:rPr>
              <a:t>Berhasil menyatukan kota-kota di pesisir utara pulau Jawa sebagai pusat perdagangan</a:t>
            </a:r>
          </a:p>
          <a:p>
            <a:pPr marL="1176338" indent="-371475">
              <a:buBlip>
                <a:blip r:embed="rId3"/>
              </a:buBlip>
            </a:pPr>
            <a:r>
              <a:rPr lang="id-ID" sz="2800" dirty="0" smtClean="0">
                <a:latin typeface="Arial" pitchFamily="34" charset="0"/>
                <a:cs typeface="Arial" pitchFamily="34" charset="0"/>
              </a:rPr>
              <a:t>Agama Islam mulai masuk dan berkembang ke daerah pedalaman</a:t>
            </a:r>
          </a:p>
          <a:p>
            <a:pPr marL="804863" indent="-260350"/>
            <a:endParaRPr lang="id-ID" sz="2800" dirty="0" smtClean="0">
              <a:latin typeface="Arial" pitchFamily="34" charset="0"/>
              <a:cs typeface="Arial" pitchFamily="34" charset="0"/>
            </a:endParaRPr>
          </a:p>
        </p:txBody>
      </p:sp>
    </p:spTree>
  </p:cSld>
  <p:clrMapOvr>
    <a:masterClrMapping/>
  </p:clrMapOvr>
  <p:transition>
    <p:wheel spokes="8"/>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3">
            <a:schemeClr val="lt1"/>
          </a:lnRef>
          <a:fillRef idx="1">
            <a:schemeClr val="accent1"/>
          </a:fillRef>
          <a:effectRef idx="1">
            <a:schemeClr val="accent1"/>
          </a:effectRef>
          <a:fontRef idx="minor">
            <a:schemeClr val="lt1"/>
          </a:fontRef>
        </p:style>
        <p:txBody>
          <a:bodyPr>
            <a:normAutofit/>
          </a:bodyPr>
          <a:lstStyle/>
          <a:p>
            <a:r>
              <a:rPr lang="id-ID" sz="3600" dirty="0" smtClean="0">
                <a:latin typeface="Arial Black" pitchFamily="34" charset="0"/>
              </a:rPr>
              <a:t>Kerajaan Demak</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chemeClr val="accent5">
              <a:lumMod val="60000"/>
              <a:lumOff val="40000"/>
            </a:schemeClr>
          </a:solidFill>
        </p:spPr>
        <p:txBody>
          <a:bodyPr>
            <a:normAutofit/>
          </a:bodyPr>
          <a:lstStyle/>
          <a:p>
            <a:pPr marL="544513" indent="-457200">
              <a:buFont typeface="Wingdings" pitchFamily="2" charset="2"/>
              <a:buChar char="v"/>
            </a:pPr>
            <a:endParaRPr lang="id-ID" sz="2800" dirty="0" smtClean="0">
              <a:latin typeface="Arial" pitchFamily="34" charset="0"/>
              <a:cs typeface="Arial" pitchFamily="34" charset="0"/>
            </a:endParaRPr>
          </a:p>
          <a:p>
            <a:pPr marL="544513" indent="-457200">
              <a:buNone/>
            </a:pPr>
            <a:endParaRPr lang="id-ID" sz="2800" dirty="0" smtClean="0">
              <a:latin typeface="Arial" pitchFamily="34" charset="0"/>
              <a:cs typeface="Arial" pitchFamily="34" charset="0"/>
            </a:endParaRPr>
          </a:p>
          <a:p>
            <a:pPr marL="544513" indent="-457200">
              <a:buFont typeface="Wingdings" pitchFamily="2" charset="2"/>
              <a:buChar char="v"/>
            </a:pPr>
            <a:r>
              <a:rPr lang="id-ID" sz="2800" dirty="0" smtClean="0">
                <a:latin typeface="Arial" pitchFamily="34" charset="0"/>
                <a:cs typeface="Arial" pitchFamily="34" charset="0"/>
              </a:rPr>
              <a:t>Keruntuhan Kerajaan Demak tidak hanya disebabkan oleh perang saudara, tetapi juga akibat kelemahan sistem pemerintahan federasi yang diterapkan oleh Kerajaan Demak. Kelemahan di pusat Kerajaan Demak menyebabkan banyak wilayah taklukan berusaha melepaskan diri dari Demak seperti Banten, Gresik, Tuban, dan Surabaya</a:t>
            </a:r>
          </a:p>
        </p:txBody>
      </p:sp>
    </p:spTree>
  </p:cSld>
  <p:clrMapOvr>
    <a:masterClrMapping/>
  </p:clrMapOvr>
  <p:transition>
    <p:wheel spokes="8"/>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CER\Documents\Downloads\Documents\slide\3917530266_d18a41b08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643174" y="357166"/>
            <a:ext cx="5815026" cy="4929221"/>
          </a:xfrm>
        </p:spPr>
        <p:txBody>
          <a:bodyPr>
            <a:normAutofit/>
          </a:bodyPr>
          <a:lstStyle/>
          <a:p>
            <a:r>
              <a:rPr lang="id-ID" sz="6000" b="1" dirty="0" smtClean="0">
                <a:latin typeface="Comic Sans MS" pitchFamily="66" charset="0"/>
              </a:rPr>
              <a:t>Perkembangan Kerajaan-Kerajaan Islam di Indonesia</a:t>
            </a:r>
            <a:endParaRPr lang="id-ID" sz="6000" b="1" dirty="0">
              <a:latin typeface="Comic Sans MS" pitchFamily="66" charset="0"/>
            </a:endParaRPr>
          </a:p>
        </p:txBody>
      </p:sp>
      <p:sp>
        <p:nvSpPr>
          <p:cNvPr id="3" name="Subtitle 2"/>
          <p:cNvSpPr>
            <a:spLocks noGrp="1"/>
          </p:cNvSpPr>
          <p:nvPr>
            <p:ph type="subTitle" idx="1"/>
          </p:nvPr>
        </p:nvSpPr>
        <p:spPr/>
        <p:txBody>
          <a:bodyPr/>
          <a:lstStyle/>
          <a:p>
            <a:endParaRPr lang="id-ID"/>
          </a:p>
        </p:txBody>
      </p:sp>
    </p:spTree>
  </p:cSld>
  <p:clrMapOvr>
    <a:masterClrMapping/>
  </p:clrMapOvr>
  <p:transition>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t="100000" r="100000"/>
            </a:path>
            <a:tileRect l="-100000" b="-100000"/>
          </a:gradFill>
        </p:spPr>
        <p:style>
          <a:lnRef idx="3">
            <a:schemeClr val="lt1"/>
          </a:lnRef>
          <a:fillRef idx="1">
            <a:schemeClr val="accent2"/>
          </a:fillRef>
          <a:effectRef idx="1">
            <a:schemeClr val="accent2"/>
          </a:effectRef>
          <a:fontRef idx="minor">
            <a:schemeClr val="lt1"/>
          </a:fontRef>
        </p:style>
        <p:txBody>
          <a:bodyPr>
            <a:normAutofit/>
          </a:bodyPr>
          <a:lstStyle/>
          <a:p>
            <a:r>
              <a:rPr lang="id-ID" sz="3600" dirty="0" smtClean="0">
                <a:latin typeface="Arial Black" pitchFamily="34" charset="0"/>
              </a:rPr>
              <a:t>Kerajaan Pajang</a:t>
            </a:r>
            <a:endParaRPr lang="id-ID" sz="3600" dirty="0">
              <a:latin typeface="Arial Black" pitchFamily="34" charset="0"/>
            </a:endParaRPr>
          </a:p>
        </p:txBody>
      </p:sp>
      <p:sp>
        <p:nvSpPr>
          <p:cNvPr id="3" name="Content Placeholder 2"/>
          <p:cNvSpPr>
            <a:spLocks noGrp="1"/>
          </p:cNvSpPr>
          <p:nvPr>
            <p:ph idx="1"/>
          </p:nvPr>
        </p:nvSpPr>
        <p:spPr>
          <a:xfrm>
            <a:off x="0" y="1571612"/>
            <a:ext cx="9144000" cy="5286388"/>
          </a:xfrm>
        </p:spPr>
        <p:style>
          <a:lnRef idx="1">
            <a:schemeClr val="accent2"/>
          </a:lnRef>
          <a:fillRef idx="2">
            <a:schemeClr val="accent2"/>
          </a:fillRef>
          <a:effectRef idx="1">
            <a:schemeClr val="accent2"/>
          </a:effectRef>
          <a:fontRef idx="minor">
            <a:schemeClr val="dk1"/>
          </a:fontRef>
        </p:style>
        <p:txBody>
          <a:bodyPr>
            <a:normAutofit/>
          </a:bodyPr>
          <a:lstStyle/>
          <a:p>
            <a:pPr>
              <a:buFont typeface="Wingdings" pitchFamily="2" charset="2"/>
              <a:buChar char="v"/>
            </a:pPr>
            <a:r>
              <a:rPr lang="id-ID" sz="2800" dirty="0" smtClean="0">
                <a:latin typeface="Arial" pitchFamily="34" charset="0"/>
                <a:cs typeface="Arial" pitchFamily="34" charset="0"/>
              </a:rPr>
              <a:t>Hadiwijaya (menantu Sultan Trenggana) memindahkan pusat kerajaan Demak ke Pajang.</a:t>
            </a:r>
          </a:p>
          <a:p>
            <a:pPr>
              <a:buFont typeface="Wingdings" pitchFamily="2" charset="2"/>
              <a:buChar char="v"/>
            </a:pPr>
            <a:r>
              <a:rPr lang="id-ID" sz="2800" dirty="0" smtClean="0">
                <a:latin typeface="Arial" pitchFamily="34" charset="0"/>
                <a:cs typeface="Arial" pitchFamily="34" charset="0"/>
              </a:rPr>
              <a:t>Setelah sultan Hadiwijaya mangkat pada tahun 1582 dan digantikan putranya Pangeran Benawa</a:t>
            </a:r>
          </a:p>
          <a:p>
            <a:pPr>
              <a:buFont typeface="Wingdings" pitchFamily="2" charset="2"/>
              <a:buChar char="v"/>
            </a:pPr>
            <a:r>
              <a:rPr lang="id-ID" sz="2800" dirty="0" smtClean="0">
                <a:latin typeface="Arial" pitchFamily="34" charset="0"/>
                <a:cs typeface="Arial" pitchFamily="34" charset="0"/>
              </a:rPr>
              <a:t>Kekuasaannya direbut oleh Aria Pangiri 1582-1586 yang selama berkuasa selalu meresahkan rakyat dan memicu rakyat untuk melawannya.</a:t>
            </a:r>
          </a:p>
          <a:p>
            <a:pPr>
              <a:buFont typeface="Wingdings" pitchFamily="2" charset="2"/>
              <a:buChar char="v"/>
            </a:pPr>
            <a:r>
              <a:rPr lang="id-ID" sz="2800" dirty="0" smtClean="0">
                <a:latin typeface="Arial" pitchFamily="34" charset="0"/>
                <a:cs typeface="Arial" pitchFamily="34" charset="0"/>
              </a:rPr>
              <a:t>Pangeran Benawa dibantu Sutawijaya melawan dan merebut kekuasaan dari Aria Pangiri</a:t>
            </a:r>
          </a:p>
          <a:p>
            <a:pPr>
              <a:buFont typeface="Wingdings" pitchFamily="2" charset="2"/>
              <a:buChar char="v"/>
            </a:pPr>
            <a:r>
              <a:rPr lang="id-ID" sz="2800" dirty="0" smtClean="0">
                <a:latin typeface="Arial" pitchFamily="34" charset="0"/>
                <a:cs typeface="Arial" pitchFamily="34" charset="0"/>
              </a:rPr>
              <a:t>Setelah berhasil direbut, Pangeran Benawa menyerahkan kekuasaan kepada Sutawijaya</a:t>
            </a:r>
            <a:endParaRPr lang="id-ID" sz="2800" dirty="0">
              <a:latin typeface="Arial" pitchFamily="34" charset="0"/>
              <a:cs typeface="Arial" pitchFamily="34" charset="0"/>
            </a:endParaRPr>
          </a:p>
        </p:txBody>
      </p:sp>
    </p:spTree>
  </p:cSld>
  <p:clrMapOvr>
    <a:masterClrMapping/>
  </p:clrMapOvr>
  <p:transition>
    <p:plus/>
    <p:sndAc>
      <p:stSnd>
        <p:snd r:embed="rId2" name="wind.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ln w="76200"/>
        </p:spPr>
        <p:style>
          <a:lnRef idx="2">
            <a:schemeClr val="accent4"/>
          </a:lnRef>
          <a:fillRef idx="1">
            <a:schemeClr val="lt1"/>
          </a:fillRef>
          <a:effectRef idx="0">
            <a:schemeClr val="accent4"/>
          </a:effectRef>
          <a:fontRef idx="minor">
            <a:schemeClr val="dk1"/>
          </a:fontRef>
        </p:style>
        <p:txBody>
          <a:bodyPr>
            <a:normAutofit/>
          </a:bodyPr>
          <a:lstStyle/>
          <a:p>
            <a:r>
              <a:rPr lang="id-ID" sz="3600" dirty="0" smtClean="0">
                <a:latin typeface="Arial Black" pitchFamily="34" charset="0"/>
              </a:rPr>
              <a:t>Kerajaan Mataram Islam</a:t>
            </a:r>
            <a:endParaRPr lang="id-ID" sz="3600" dirty="0">
              <a:latin typeface="Arial Black" pitchFamily="34" charset="0"/>
            </a:endParaRPr>
          </a:p>
        </p:txBody>
      </p:sp>
      <p:sp>
        <p:nvSpPr>
          <p:cNvPr id="3" name="Content Placeholder 2"/>
          <p:cNvSpPr>
            <a:spLocks noGrp="1"/>
          </p:cNvSpPr>
          <p:nvPr>
            <p:ph idx="1"/>
          </p:nvPr>
        </p:nvSpPr>
        <p:spPr>
          <a:xfrm>
            <a:off x="0" y="1428736"/>
            <a:ext cx="9144000" cy="542926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514350" indent="-514350">
              <a:buNone/>
            </a:pPr>
            <a:endParaRPr lang="id-ID" sz="2800" b="1" u="sng" dirty="0" smtClean="0">
              <a:latin typeface="Arial" pitchFamily="34" charset="0"/>
              <a:cs typeface="Arial" pitchFamily="34" charset="0"/>
            </a:endParaRPr>
          </a:p>
          <a:p>
            <a:pPr marL="514350" indent="-514350">
              <a:buFont typeface="+mj-lt"/>
              <a:buAutoNum type="alphaLcParenR"/>
            </a:pPr>
            <a:r>
              <a:rPr lang="id-ID" sz="2800" b="1" u="sng" dirty="0" smtClean="0">
                <a:latin typeface="Arial" pitchFamily="34" charset="0"/>
                <a:cs typeface="Arial" pitchFamily="34" charset="0"/>
              </a:rPr>
              <a:t>Sutawijaya (1586-1601)</a:t>
            </a:r>
          </a:p>
          <a:p>
            <a:pPr marL="892175" indent="-347663"/>
            <a:r>
              <a:rPr lang="id-ID" sz="2800" dirty="0" smtClean="0">
                <a:latin typeface="Arial" pitchFamily="34" charset="0"/>
                <a:cs typeface="Arial" pitchFamily="34" charset="0"/>
              </a:rPr>
              <a:t>Kerajaan Mataram Islam terletak di kerajaan mataram yang pertama (Mataram Hindu)</a:t>
            </a:r>
          </a:p>
          <a:p>
            <a:pPr marL="892175" indent="-347663"/>
            <a:r>
              <a:rPr lang="id-ID" sz="2800" dirty="0" smtClean="0">
                <a:latin typeface="Arial" pitchFamily="34" charset="0"/>
                <a:cs typeface="Arial" pitchFamily="34" charset="0"/>
              </a:rPr>
              <a:t>Sutawijaya mengangkat Pangeran Benawa sebagai Bupati Pajang</a:t>
            </a:r>
          </a:p>
          <a:p>
            <a:pPr marL="892175" indent="-347663"/>
            <a:r>
              <a:rPr lang="id-ID" sz="2800" dirty="0" smtClean="0">
                <a:latin typeface="Arial" pitchFamily="34" charset="0"/>
                <a:cs typeface="Arial" pitchFamily="34" charset="0"/>
              </a:rPr>
              <a:t>Pemerintahannya banyak mengalami rintangan karena adanya perselisihan dengan Bupati yang ingin melepaskan diri dari Mataram</a:t>
            </a:r>
          </a:p>
          <a:p>
            <a:pPr marL="892175" indent="-347663"/>
            <a:r>
              <a:rPr lang="id-ID" sz="2800" dirty="0" smtClean="0">
                <a:latin typeface="Arial" pitchFamily="34" charset="0"/>
                <a:cs typeface="Arial" pitchFamily="34" charset="0"/>
              </a:rPr>
              <a:t>Sutawijaya mangkat dan jenazahnya dimakamkan di Kota Gede, Yogyakarta</a:t>
            </a:r>
            <a:endParaRPr lang="id-ID" sz="2800" dirty="0">
              <a:latin typeface="Arial" pitchFamily="34" charset="0"/>
              <a:cs typeface="Arial" pitchFamily="34" charset="0"/>
            </a:endParaRPr>
          </a:p>
        </p:txBody>
      </p:sp>
      <p:sp>
        <p:nvSpPr>
          <p:cNvPr id="4" name="Rectangle 3"/>
          <p:cNvSpPr/>
          <p:nvPr/>
        </p:nvSpPr>
        <p:spPr>
          <a:xfrm>
            <a:off x="0"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5" name="Rectangle 4"/>
          <p:cNvSpPr/>
          <p:nvPr/>
        </p:nvSpPr>
        <p:spPr>
          <a:xfrm>
            <a:off x="8001024"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Tree>
  </p:cSld>
  <p:clrMapOvr>
    <a:masterClrMapping/>
  </p:clrMapOvr>
  <p:transition>
    <p:checker/>
    <p:sndAc>
      <p:stSnd>
        <p:snd r:embed="rId2" name="suction.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ln w="76200"/>
        </p:spPr>
        <p:style>
          <a:lnRef idx="2">
            <a:schemeClr val="accent4"/>
          </a:lnRef>
          <a:fillRef idx="1">
            <a:schemeClr val="lt1"/>
          </a:fillRef>
          <a:effectRef idx="0">
            <a:schemeClr val="accent4"/>
          </a:effectRef>
          <a:fontRef idx="minor">
            <a:schemeClr val="dk1"/>
          </a:fontRef>
        </p:style>
        <p:txBody>
          <a:bodyPr>
            <a:normAutofit/>
          </a:bodyPr>
          <a:lstStyle/>
          <a:p>
            <a:r>
              <a:rPr lang="id-ID" sz="3600" dirty="0" smtClean="0">
                <a:latin typeface="Arial Black" pitchFamily="34" charset="0"/>
              </a:rPr>
              <a:t>Kerajaan Mataram Islam</a:t>
            </a:r>
            <a:endParaRPr lang="id-ID" sz="3600" dirty="0">
              <a:latin typeface="Arial Black" pitchFamily="34" charset="0"/>
            </a:endParaRPr>
          </a:p>
        </p:txBody>
      </p:sp>
      <p:sp>
        <p:nvSpPr>
          <p:cNvPr id="3" name="Content Placeholder 2"/>
          <p:cNvSpPr>
            <a:spLocks noGrp="1"/>
          </p:cNvSpPr>
          <p:nvPr>
            <p:ph idx="1"/>
          </p:nvPr>
        </p:nvSpPr>
        <p:spPr>
          <a:xfrm>
            <a:off x="0" y="1428736"/>
            <a:ext cx="9144000" cy="542926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622300" indent="-514350">
              <a:buFont typeface="+mj-lt"/>
              <a:buAutoNum type="alphaLcParenR" startAt="2"/>
            </a:pPr>
            <a:r>
              <a:rPr lang="id-ID" sz="2800" b="1" u="sng" dirty="0" smtClean="0">
                <a:latin typeface="Arial" pitchFamily="34" charset="0"/>
                <a:cs typeface="Arial" pitchFamily="34" charset="0"/>
              </a:rPr>
              <a:t>Mas Jolang (1601-1613)</a:t>
            </a:r>
          </a:p>
          <a:p>
            <a:pPr marL="1066800" indent="-434975">
              <a:buFont typeface="Wingdings" pitchFamily="2" charset="2"/>
              <a:buChar char="v"/>
            </a:pPr>
            <a:r>
              <a:rPr lang="id-ID" sz="2800" dirty="0" smtClean="0">
                <a:latin typeface="Arial" pitchFamily="34" charset="0"/>
                <a:cs typeface="Arial" pitchFamily="34" charset="0"/>
              </a:rPr>
              <a:t>Pada masa pemerintahannya, Mataram Islam tidak mampu memperluas wilayahnya karena disibukkan dengan usaha mengatasi para pemberontak</a:t>
            </a:r>
          </a:p>
          <a:p>
            <a:pPr marL="631825" indent="-544513">
              <a:buFont typeface="+mj-lt"/>
              <a:buAutoNum type="alphaLcParenR" startAt="3"/>
            </a:pPr>
            <a:r>
              <a:rPr lang="id-ID" sz="2800" b="1" u="sng" dirty="0" smtClean="0">
                <a:latin typeface="Arial" pitchFamily="34" charset="0"/>
                <a:cs typeface="Arial" pitchFamily="34" charset="0"/>
              </a:rPr>
              <a:t>Sultan Agung Hanyakrakusuma (1613-1645)</a:t>
            </a:r>
          </a:p>
          <a:p>
            <a:pPr marL="1066800" indent="-434975">
              <a:buFont typeface="Wingdings" pitchFamily="2" charset="2"/>
              <a:buChar char="v"/>
            </a:pPr>
            <a:r>
              <a:rPr lang="id-ID" sz="2800" dirty="0" smtClean="0">
                <a:latin typeface="Arial" pitchFamily="34" charset="0"/>
                <a:cs typeface="Arial" pitchFamily="34" charset="0"/>
              </a:rPr>
              <a:t>Sultan Agung memerintah selama 32 tahun. Masa pemerintahannya dibagi dalam dua periode yaitu :</a:t>
            </a:r>
          </a:p>
          <a:p>
            <a:pPr marL="1066800" indent="-434975">
              <a:buNone/>
            </a:pPr>
            <a:r>
              <a:rPr lang="id-ID" sz="2800" dirty="0" smtClean="0">
                <a:latin typeface="Arial" pitchFamily="34" charset="0"/>
                <a:cs typeface="Arial" pitchFamily="34" charset="0"/>
              </a:rPr>
              <a:t>	- periode penyatuan negara</a:t>
            </a:r>
          </a:p>
          <a:p>
            <a:pPr marL="1066800" indent="-434975">
              <a:buNone/>
            </a:pPr>
            <a:r>
              <a:rPr lang="id-ID" sz="2800" dirty="0" smtClean="0">
                <a:latin typeface="Arial" pitchFamily="34" charset="0"/>
                <a:cs typeface="Arial" pitchFamily="34" charset="0"/>
              </a:rPr>
              <a:t>	- periode pembangunan negara</a:t>
            </a:r>
          </a:p>
        </p:txBody>
      </p:sp>
      <p:sp>
        <p:nvSpPr>
          <p:cNvPr id="4" name="Rectangle 3"/>
          <p:cNvSpPr/>
          <p:nvPr/>
        </p:nvSpPr>
        <p:spPr>
          <a:xfrm>
            <a:off x="0"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5" name="Rectangle 4"/>
          <p:cNvSpPr/>
          <p:nvPr/>
        </p:nvSpPr>
        <p:spPr>
          <a:xfrm>
            <a:off x="8001024"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Tree>
  </p:cSld>
  <p:clrMapOvr>
    <a:masterClrMapping/>
  </p:clrMapOvr>
  <p:transition>
    <p:checker dir="vert"/>
    <p:sndAc>
      <p:stSnd>
        <p:snd r:embed="rId2" name="suction.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ln w="76200"/>
        </p:spPr>
        <p:style>
          <a:lnRef idx="2">
            <a:schemeClr val="accent4"/>
          </a:lnRef>
          <a:fillRef idx="1">
            <a:schemeClr val="lt1"/>
          </a:fillRef>
          <a:effectRef idx="0">
            <a:schemeClr val="accent4"/>
          </a:effectRef>
          <a:fontRef idx="minor">
            <a:schemeClr val="dk1"/>
          </a:fontRef>
        </p:style>
        <p:txBody>
          <a:bodyPr>
            <a:normAutofit/>
          </a:bodyPr>
          <a:lstStyle/>
          <a:p>
            <a:r>
              <a:rPr lang="id-ID" sz="3600" dirty="0" smtClean="0">
                <a:latin typeface="Arial Black" pitchFamily="34" charset="0"/>
              </a:rPr>
              <a:t>Kerajaan Mataram Islam</a:t>
            </a:r>
            <a:endParaRPr lang="id-ID" sz="3600" dirty="0">
              <a:latin typeface="Arial Black" pitchFamily="34" charset="0"/>
            </a:endParaRPr>
          </a:p>
        </p:txBody>
      </p:sp>
      <p:sp>
        <p:nvSpPr>
          <p:cNvPr id="3" name="Content Placeholder 2"/>
          <p:cNvSpPr>
            <a:spLocks noGrp="1"/>
          </p:cNvSpPr>
          <p:nvPr>
            <p:ph idx="1"/>
          </p:nvPr>
        </p:nvSpPr>
        <p:spPr>
          <a:xfrm>
            <a:off x="0" y="1428736"/>
            <a:ext cx="9144000" cy="542926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622300" indent="-514350">
              <a:buNone/>
            </a:pPr>
            <a:endParaRPr lang="id-ID" sz="2800" dirty="0" smtClean="0">
              <a:latin typeface="Arial" pitchFamily="34" charset="0"/>
              <a:cs typeface="Arial" pitchFamily="34" charset="0"/>
            </a:endParaRPr>
          </a:p>
        </p:txBody>
      </p:sp>
      <p:sp>
        <p:nvSpPr>
          <p:cNvPr id="4" name="Rectangle 3"/>
          <p:cNvSpPr/>
          <p:nvPr/>
        </p:nvSpPr>
        <p:spPr>
          <a:xfrm>
            <a:off x="0"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5" name="Rectangle 4"/>
          <p:cNvSpPr/>
          <p:nvPr/>
        </p:nvSpPr>
        <p:spPr>
          <a:xfrm>
            <a:off x="8001024" y="0"/>
            <a:ext cx="1142976" cy="14287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8" name="Rounded Rectangle 7"/>
          <p:cNvSpPr/>
          <p:nvPr/>
        </p:nvSpPr>
        <p:spPr>
          <a:xfrm>
            <a:off x="1643042" y="2214554"/>
            <a:ext cx="6072230" cy="4000528"/>
          </a:xfrm>
          <a:prstGeom prst="roundRect">
            <a:avLst/>
          </a:prstGeom>
          <a:effectLst>
            <a:glow rad="228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id-ID" sz="2800" b="1" dirty="0" smtClean="0">
                <a:solidFill>
                  <a:srgbClr val="7030A0"/>
                </a:solidFill>
                <a:latin typeface="Arial" pitchFamily="34" charset="0"/>
                <a:cs typeface="Arial" pitchFamily="34" charset="0"/>
              </a:rPr>
              <a:t>Sultan Agung mangkat pada tahun 1645 dan dimakamkan di Imogiri. Setelah Sultan Agung wafat, Kerajaan Mataram Islam mengalami kemunduran yang disebabkan adanya pemberontakan dan perebutan kekuasaan</a:t>
            </a:r>
            <a:endParaRPr lang="id-ID" sz="2800" b="1" dirty="0">
              <a:solidFill>
                <a:srgbClr val="7030A0"/>
              </a:solidFill>
              <a:latin typeface="Arial" pitchFamily="34" charset="0"/>
              <a:cs typeface="Arial" pitchFamily="34" charset="0"/>
            </a:endParaRPr>
          </a:p>
        </p:txBody>
      </p:sp>
    </p:spTree>
  </p:cSld>
  <p:clrMapOvr>
    <a:masterClrMapping/>
  </p:clrMapOvr>
  <p:transition>
    <p:checker/>
    <p:sndAc>
      <p:stSnd>
        <p:snd r:embed="rId2" name="suction.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solidFill>
            <a:srgbClr val="FF99FF"/>
          </a:solidFill>
        </p:spPr>
        <p:txBody>
          <a:bodyPr>
            <a:normAutofit/>
          </a:bodyPr>
          <a:lstStyle/>
          <a:p>
            <a:r>
              <a:rPr lang="id-ID" sz="3600" dirty="0" smtClean="0">
                <a:latin typeface="Arial Black" pitchFamily="34" charset="0"/>
              </a:rPr>
              <a:t>Kerajaan Cirebon</a:t>
            </a:r>
            <a:endParaRPr lang="id-ID" sz="3600" dirty="0">
              <a:latin typeface="Arial Black" pitchFamily="34" charset="0"/>
            </a:endParaRPr>
          </a:p>
        </p:txBody>
      </p:sp>
      <p:sp>
        <p:nvSpPr>
          <p:cNvPr id="3" name="Content Placeholder 2"/>
          <p:cNvSpPr>
            <a:spLocks noGrp="1"/>
          </p:cNvSpPr>
          <p:nvPr>
            <p:ph idx="1"/>
          </p:nvPr>
        </p:nvSpPr>
        <p:spPr>
          <a:xfrm>
            <a:off x="0" y="1428736"/>
            <a:ext cx="9144000" cy="5429264"/>
          </a:xfrm>
          <a:blipFill>
            <a:blip r:embed="rId3" cstate="print"/>
            <a:tile tx="0" ty="0" sx="100000" sy="100000" flip="none" algn="tl"/>
          </a:blipFill>
        </p:spPr>
        <p:txBody>
          <a:bodyPr>
            <a:normAutofit/>
          </a:bodyPr>
          <a:lstStyle/>
          <a:p>
            <a:pPr>
              <a:buFont typeface="Wingdings" pitchFamily="2" charset="2"/>
              <a:buChar char="v"/>
            </a:pPr>
            <a:endParaRPr lang="id-ID" sz="2800" dirty="0" smtClean="0">
              <a:latin typeface="Arial" pitchFamily="34" charset="0"/>
              <a:cs typeface="Arial" pitchFamily="34" charset="0"/>
            </a:endParaRPr>
          </a:p>
          <a:p>
            <a:pPr>
              <a:buFont typeface="Wingdings" pitchFamily="2" charset="2"/>
              <a:buChar char="v"/>
            </a:pPr>
            <a:r>
              <a:rPr lang="id-ID" sz="2800" dirty="0" smtClean="0">
                <a:latin typeface="Arial" pitchFamily="34" charset="0"/>
                <a:cs typeface="Arial" pitchFamily="34" charset="0"/>
              </a:rPr>
              <a:t>Didirikan oleh Fatahillah atau Faletehan</a:t>
            </a:r>
          </a:p>
          <a:p>
            <a:pPr>
              <a:buFont typeface="Wingdings" pitchFamily="2" charset="2"/>
              <a:buChar char="v"/>
            </a:pPr>
            <a:r>
              <a:rPr lang="id-ID" sz="2800" dirty="0" smtClean="0">
                <a:latin typeface="Arial" pitchFamily="34" charset="0"/>
                <a:cs typeface="Arial" pitchFamily="34" charset="0"/>
              </a:rPr>
              <a:t>Berkat kegigihannya, agama Islam tersebar di sebagian besar wilayah Jawa Barat</a:t>
            </a:r>
          </a:p>
          <a:p>
            <a:pPr>
              <a:buFont typeface="Wingdings" pitchFamily="2" charset="2"/>
              <a:buChar char="v"/>
            </a:pPr>
            <a:r>
              <a:rPr lang="id-ID" sz="2800" dirty="0" smtClean="0">
                <a:latin typeface="Arial" pitchFamily="34" charset="0"/>
                <a:cs typeface="Arial" pitchFamily="34" charset="0"/>
              </a:rPr>
              <a:t>Pemerintahan Fatahillah tidak berlangsung lama karena ia lebih menekuni bidang keagamaan. Tahtanya diserahkan kepada cucunya yang bernama Panembahan Ratu.</a:t>
            </a:r>
          </a:p>
          <a:p>
            <a:pPr>
              <a:buFont typeface="Wingdings" pitchFamily="2" charset="2"/>
              <a:buChar char="v"/>
            </a:pPr>
            <a:r>
              <a:rPr lang="id-ID" sz="2800" dirty="0" smtClean="0">
                <a:latin typeface="Arial" pitchFamily="34" charset="0"/>
                <a:cs typeface="Arial" pitchFamily="34" charset="0"/>
              </a:rPr>
              <a:t>Fatahillah wafat dan jenazahnya dimakamkan di Desa gunung jati. Oleh karena itu, Fatahillah sering mendapat sebutan Sunan Gunung Jati.</a:t>
            </a:r>
            <a:endParaRPr lang="id-ID" sz="2800" dirty="0">
              <a:latin typeface="Arial" pitchFamily="34" charset="0"/>
              <a:cs typeface="Arial" pitchFamily="34" charset="0"/>
            </a:endParaRPr>
          </a:p>
        </p:txBody>
      </p:sp>
    </p:spTree>
  </p:cSld>
  <p:clrMapOvr>
    <a:masterClrMapping/>
  </p:clrMapOvr>
  <p:transition>
    <p:wedge/>
    <p:sndAc>
      <p:stSnd>
        <p:snd r:embed="rId2" name="hammer.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blipFill>
            <a:blip r:embed="rId3" cstate="print"/>
            <a:tile tx="0" ty="0" sx="100000" sy="100000" flip="none" algn="tl"/>
          </a:blipFill>
        </p:spPr>
        <p:txBody>
          <a:bodyPr>
            <a:normAutofit/>
          </a:bodyPr>
          <a:lstStyle/>
          <a:p>
            <a:r>
              <a:rPr lang="id-ID" sz="3600" dirty="0" smtClean="0">
                <a:solidFill>
                  <a:schemeClr val="bg1"/>
                </a:solidFill>
                <a:latin typeface="Arial Black" pitchFamily="34" charset="0"/>
              </a:rPr>
              <a:t>Kerajaan Banten</a:t>
            </a:r>
            <a:endParaRPr lang="id-ID" sz="3600" dirty="0">
              <a:solidFill>
                <a:schemeClr val="bg1"/>
              </a:solidFill>
              <a:latin typeface="Arial Black" pitchFamily="34" charset="0"/>
            </a:endParaRPr>
          </a:p>
        </p:txBody>
      </p:sp>
      <p:sp>
        <p:nvSpPr>
          <p:cNvPr id="3" name="Content Placeholder 2"/>
          <p:cNvSpPr>
            <a:spLocks noGrp="1"/>
          </p:cNvSpPr>
          <p:nvPr>
            <p:ph idx="1"/>
          </p:nvPr>
        </p:nvSpPr>
        <p:spPr>
          <a:xfrm>
            <a:off x="0" y="1357298"/>
            <a:ext cx="9144000" cy="5500702"/>
          </a:xfrm>
          <a:blipFill>
            <a:blip r:embed="rId4" cstate="print"/>
            <a:tile tx="0" ty="0" sx="100000" sy="100000" flip="none" algn="tl"/>
          </a:blipFill>
        </p:spPr>
        <p:txBody>
          <a:bodyPr>
            <a:normAutofit/>
          </a:bodyPr>
          <a:lstStyle/>
          <a:p>
            <a:pPr>
              <a:buFont typeface="Wingdings" pitchFamily="2" charset="2"/>
              <a:buChar char="v"/>
            </a:pPr>
            <a:endParaRPr lang="id-ID" sz="2800" dirty="0" smtClean="0">
              <a:latin typeface="Arial" pitchFamily="34" charset="0"/>
              <a:cs typeface="Arial" pitchFamily="34" charset="0"/>
            </a:endParaRPr>
          </a:p>
          <a:p>
            <a:pPr>
              <a:buFont typeface="Wingdings" pitchFamily="2" charset="2"/>
              <a:buChar char="v"/>
            </a:pPr>
            <a:r>
              <a:rPr lang="id-ID" sz="2800" dirty="0" smtClean="0">
                <a:latin typeface="Arial" pitchFamily="34" charset="0"/>
                <a:cs typeface="Arial" pitchFamily="34" charset="0"/>
              </a:rPr>
              <a:t>Kerajaan Banten terletak di ujung barat Pulau Jawa, yaitu di selatan daerah Banten</a:t>
            </a:r>
          </a:p>
          <a:p>
            <a:pPr>
              <a:buFont typeface="Wingdings" pitchFamily="2" charset="2"/>
              <a:buChar char="v"/>
            </a:pPr>
            <a:r>
              <a:rPr lang="id-ID" sz="2800" dirty="0" smtClean="0">
                <a:latin typeface="Arial" pitchFamily="34" charset="0"/>
                <a:cs typeface="Arial" pitchFamily="34" charset="0"/>
              </a:rPr>
              <a:t>Raja Kerajaan Banten yang pertama adalah Sultan Hasanuddin, putra tertua Fatahillah</a:t>
            </a:r>
          </a:p>
          <a:p>
            <a:pPr>
              <a:buFont typeface="Wingdings" pitchFamily="2" charset="2"/>
              <a:buChar char="v"/>
            </a:pPr>
            <a:r>
              <a:rPr lang="id-ID" sz="2800" dirty="0" smtClean="0">
                <a:latin typeface="Arial" pitchFamily="34" charset="0"/>
                <a:cs typeface="Arial" pitchFamily="34" charset="0"/>
              </a:rPr>
              <a:t>Sultan Hasanuddin mangkat pada tahun 1570, kemudian digantikan oleh putranya Yusuf yang memperluas daerah kekuasaannya sampai ke pedalaman dan berhasil menaklukkan kerajaan Pajajaran</a:t>
            </a: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blipFill>
            <a:blip r:embed="rId3" cstate="print"/>
            <a:tile tx="0" ty="0" sx="100000" sy="100000" flip="none" algn="tl"/>
          </a:blipFill>
        </p:spPr>
        <p:txBody>
          <a:bodyPr>
            <a:normAutofit/>
          </a:bodyPr>
          <a:lstStyle/>
          <a:p>
            <a:r>
              <a:rPr lang="id-ID" sz="3600" dirty="0" smtClean="0">
                <a:solidFill>
                  <a:schemeClr val="bg1"/>
                </a:solidFill>
                <a:latin typeface="Arial Black" pitchFamily="34" charset="0"/>
              </a:rPr>
              <a:t>Kerajaan Banten</a:t>
            </a:r>
            <a:endParaRPr lang="id-ID" sz="3600" dirty="0">
              <a:solidFill>
                <a:schemeClr val="bg1"/>
              </a:solidFill>
              <a:latin typeface="Arial Black" pitchFamily="34" charset="0"/>
            </a:endParaRPr>
          </a:p>
        </p:txBody>
      </p:sp>
      <p:sp>
        <p:nvSpPr>
          <p:cNvPr id="3" name="Content Placeholder 2"/>
          <p:cNvSpPr>
            <a:spLocks noGrp="1"/>
          </p:cNvSpPr>
          <p:nvPr>
            <p:ph idx="1"/>
          </p:nvPr>
        </p:nvSpPr>
        <p:spPr>
          <a:xfrm>
            <a:off x="0" y="1357298"/>
            <a:ext cx="9144000" cy="5500702"/>
          </a:xfrm>
          <a:blipFill>
            <a:blip r:embed="rId4" cstate="print"/>
            <a:tile tx="0" ty="0" sx="100000" sy="100000" flip="none" algn="tl"/>
          </a:blipFill>
        </p:spPr>
        <p:txBody>
          <a:bodyPr>
            <a:normAutofit/>
          </a:bodyPr>
          <a:lstStyle/>
          <a:p>
            <a:pPr>
              <a:buFont typeface="Wingdings" pitchFamily="2" charset="2"/>
              <a:buChar char="v"/>
            </a:pPr>
            <a:r>
              <a:rPr lang="id-ID" sz="2800" dirty="0" smtClean="0">
                <a:latin typeface="Arial" pitchFamily="34" charset="0"/>
                <a:cs typeface="Arial" pitchFamily="34" charset="0"/>
              </a:rPr>
              <a:t>Penguasaan Banten atas Pajajaran mempunyai 2 arti penting:</a:t>
            </a:r>
          </a:p>
          <a:p>
            <a:pPr marL="631825" indent="-284163">
              <a:buFont typeface="+mj-lt"/>
              <a:buAutoNum type="arabicPeriod"/>
            </a:pPr>
            <a:r>
              <a:rPr lang="id-ID" sz="2800" dirty="0" smtClean="0">
                <a:latin typeface="Arial" pitchFamily="34" charset="0"/>
                <a:cs typeface="Arial" pitchFamily="34" charset="0"/>
              </a:rPr>
              <a:t>Banten yang merupakan wilayah pelabuhan memerlukan daerah pedalaman yang banyak menghasilkan bahan makanan untuk keperluan sendiri ataupun ekspor</a:t>
            </a:r>
          </a:p>
          <a:p>
            <a:pPr marL="631825" indent="-284163">
              <a:buFont typeface="+mj-lt"/>
              <a:buAutoNum type="arabicPeriod"/>
            </a:pPr>
            <a:r>
              <a:rPr lang="id-ID" sz="2800" dirty="0" smtClean="0">
                <a:latin typeface="Arial" pitchFamily="34" charset="0"/>
                <a:cs typeface="Arial" pitchFamily="34" charset="0"/>
              </a:rPr>
              <a:t>Islam dapat berkembang sampai ke daerah pedalaman Jawa Barat</a:t>
            </a:r>
          </a:p>
          <a:p>
            <a:pPr marL="347663" indent="-347663">
              <a:buFont typeface="Wingdings" pitchFamily="2" charset="2"/>
              <a:buChar char="v"/>
            </a:pPr>
            <a:r>
              <a:rPr lang="id-ID" sz="2800" dirty="0" smtClean="0">
                <a:latin typeface="Arial" pitchFamily="34" charset="0"/>
                <a:cs typeface="Arial" pitchFamily="34" charset="0"/>
              </a:rPr>
              <a:t>Orang-orang Pajajaran yang tidak mau menganut agama Islam menyingkir ke daerah pedalaman Banten Selatan yang dikenal dengan masyarakat Badui yang menganut animisme-dinamisme</a:t>
            </a:r>
          </a:p>
          <a:p>
            <a:pPr marL="631825" indent="-284163">
              <a:buNone/>
            </a:pPr>
            <a:endParaRPr lang="id-ID" sz="2800" dirty="0" smtClean="0">
              <a:latin typeface="Arial" pitchFamily="34" charset="0"/>
              <a:cs typeface="Arial" pitchFamily="34" charset="0"/>
            </a:endParaRP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blipFill>
            <a:blip r:embed="rId3" cstate="print"/>
            <a:tile tx="0" ty="0" sx="100000" sy="100000" flip="none" algn="tl"/>
          </a:blipFill>
        </p:spPr>
        <p:txBody>
          <a:bodyPr>
            <a:normAutofit/>
          </a:bodyPr>
          <a:lstStyle/>
          <a:p>
            <a:r>
              <a:rPr lang="id-ID" sz="3600" dirty="0" smtClean="0">
                <a:solidFill>
                  <a:schemeClr val="bg1"/>
                </a:solidFill>
                <a:latin typeface="Arial Black" pitchFamily="34" charset="0"/>
              </a:rPr>
              <a:t>Kerajaan Banten</a:t>
            </a:r>
            <a:endParaRPr lang="id-ID" sz="3600" dirty="0">
              <a:solidFill>
                <a:schemeClr val="bg1"/>
              </a:solidFill>
              <a:latin typeface="Arial Black" pitchFamily="34" charset="0"/>
            </a:endParaRPr>
          </a:p>
        </p:txBody>
      </p:sp>
      <p:sp>
        <p:nvSpPr>
          <p:cNvPr id="3" name="Content Placeholder 2"/>
          <p:cNvSpPr>
            <a:spLocks noGrp="1"/>
          </p:cNvSpPr>
          <p:nvPr>
            <p:ph idx="1"/>
          </p:nvPr>
        </p:nvSpPr>
        <p:spPr>
          <a:xfrm>
            <a:off x="0" y="1357298"/>
            <a:ext cx="9144000" cy="5500702"/>
          </a:xfrm>
          <a:blipFill>
            <a:blip r:embed="rId4" cstate="print"/>
            <a:tile tx="0" ty="0" sx="100000" sy="100000" flip="none" algn="tl"/>
          </a:blipFill>
        </p:spPr>
        <p:txBody>
          <a:bodyPr>
            <a:normAutofit/>
          </a:bodyPr>
          <a:lstStyle/>
          <a:p>
            <a:pPr>
              <a:buFont typeface="Wingdings" pitchFamily="2" charset="2"/>
              <a:buChar char="v"/>
            </a:pPr>
            <a:endParaRPr lang="id-ID" sz="2800" dirty="0" smtClean="0">
              <a:latin typeface="Arial" pitchFamily="34" charset="0"/>
              <a:cs typeface="Arial" pitchFamily="34" charset="0"/>
            </a:endParaRPr>
          </a:p>
          <a:p>
            <a:pPr>
              <a:buFont typeface="Wingdings" pitchFamily="2" charset="2"/>
              <a:buChar char="v"/>
            </a:pPr>
            <a:r>
              <a:rPr lang="id-ID" sz="2800" dirty="0" smtClean="0">
                <a:latin typeface="Arial" pitchFamily="34" charset="0"/>
                <a:cs typeface="Arial" pitchFamily="34" charset="0"/>
              </a:rPr>
              <a:t>Setelah Panembahan Yusuf mangkat (1580), tahtanya digantikan oleh Maulana Muhammad </a:t>
            </a:r>
            <a:r>
              <a:rPr lang="id-ID" sz="2800" dirty="0" smtClean="0">
                <a:latin typeface="Arial" pitchFamily="34" charset="0"/>
                <a:cs typeface="Arial" pitchFamily="34" charset="0"/>
                <a:sym typeface="Wingdings" pitchFamily="2" charset="2"/>
              </a:rPr>
              <a:t> Abdul Mufakir  Pangeran Ranamenggala  Sultan Ageng Tirtayasa</a:t>
            </a:r>
          </a:p>
          <a:p>
            <a:pPr>
              <a:buFont typeface="Wingdings" pitchFamily="2" charset="2"/>
              <a:buChar char="v"/>
            </a:pPr>
            <a:r>
              <a:rPr lang="id-ID" sz="2800" dirty="0" smtClean="0">
                <a:latin typeface="Arial" pitchFamily="34" charset="0"/>
                <a:cs typeface="Arial" pitchFamily="34" charset="0"/>
                <a:sym typeface="Wingdings" pitchFamily="2" charset="2"/>
              </a:rPr>
              <a:t>Pada masa pemerintahan Sultan Ageng Tirtayasa terjadi perang saudara yang melibatkan VOC dan berhasil dikuasai sehingga sejak saat itu Banten secara tidak langsung berada dibawah kekuasaan VOC hingga pada akhirnya Banten kehilangan kemerdekaannya</a:t>
            </a: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1"/>
          </a:solidFill>
        </p:spPr>
        <p:txBody>
          <a:bodyPr>
            <a:normAutofit/>
          </a:bodyPr>
          <a:lstStyle/>
          <a:p>
            <a:r>
              <a:rPr lang="id-ID" sz="3600" dirty="0" smtClean="0">
                <a:solidFill>
                  <a:schemeClr val="bg1"/>
                </a:solidFill>
                <a:latin typeface="Arial Black" pitchFamily="34" charset="0"/>
              </a:rPr>
              <a:t>Kerajaan Makassar</a:t>
            </a:r>
            <a:endParaRPr lang="id-ID" sz="3600" dirty="0">
              <a:solidFill>
                <a:schemeClr val="bg1"/>
              </a:solidFill>
              <a:latin typeface="Arial Black" pitchFamily="34" charset="0"/>
            </a:endParaRPr>
          </a:p>
        </p:txBody>
      </p:sp>
      <p:sp>
        <p:nvSpPr>
          <p:cNvPr id="3" name="Content Placeholder 2"/>
          <p:cNvSpPr>
            <a:spLocks noGrp="1"/>
          </p:cNvSpPr>
          <p:nvPr>
            <p:ph idx="1"/>
          </p:nvPr>
        </p:nvSpPr>
        <p:spPr>
          <a:xfrm>
            <a:off x="0" y="1428736"/>
            <a:ext cx="9144000" cy="5429264"/>
          </a:xfrm>
          <a:blipFill>
            <a:blip r:embed="rId3" cstate="print"/>
            <a:tile tx="0" ty="0" sx="100000" sy="100000" flip="none" algn="tl"/>
          </a:blipFill>
        </p:spPr>
        <p:txBody>
          <a:bodyPr>
            <a:normAutofit lnSpcReduction="10000"/>
          </a:bodyPr>
          <a:lstStyle/>
          <a:p>
            <a:pPr>
              <a:buFont typeface="Wingdings" pitchFamily="2" charset="2"/>
              <a:buChar char="v"/>
            </a:pPr>
            <a:r>
              <a:rPr lang="id-ID" sz="2800" dirty="0" smtClean="0">
                <a:latin typeface="Arial" pitchFamily="34" charset="0"/>
                <a:cs typeface="Arial" pitchFamily="34" charset="0"/>
              </a:rPr>
              <a:t>Raja pertama yang memerintah Makassar adalah Sultan Alauddin (1591-1639)</a:t>
            </a:r>
          </a:p>
          <a:p>
            <a:pPr>
              <a:buFont typeface="Wingdings" pitchFamily="2" charset="2"/>
              <a:buChar char="v"/>
            </a:pPr>
            <a:r>
              <a:rPr lang="id-ID" sz="2800" dirty="0" smtClean="0">
                <a:latin typeface="Arial" pitchFamily="34" charset="0"/>
                <a:cs typeface="Arial" pitchFamily="34" charset="0"/>
              </a:rPr>
              <a:t>Ramainya perdagangan di makassar mengakibtkan kerajaan Makassar mengalami perkembangan yang sangat pesat. Dari Makassar agama islam menyebar ke berbagai daerah, seperti Kaltim, NTB, dan NTT</a:t>
            </a:r>
          </a:p>
          <a:p>
            <a:pPr>
              <a:buFont typeface="Wingdings" pitchFamily="2" charset="2"/>
              <a:buChar char="v"/>
            </a:pPr>
            <a:r>
              <a:rPr lang="id-ID" sz="2800" dirty="0" smtClean="0">
                <a:latin typeface="Arial" pitchFamily="34" charset="0"/>
                <a:cs typeface="Arial" pitchFamily="34" charset="0"/>
              </a:rPr>
              <a:t>Raja Makassar setelah Sultan Alauddin wafat adalah Muhammad Said yang kemudian dilanjutkan oleh Hasanuddin yang karena keberanian dan kegigihannya mendapat julukan </a:t>
            </a:r>
            <a:r>
              <a:rPr lang="id-ID" sz="2800" i="1" dirty="0" smtClean="0">
                <a:latin typeface="Arial" pitchFamily="34" charset="0"/>
                <a:cs typeface="Arial" pitchFamily="34" charset="0"/>
              </a:rPr>
              <a:t>Si</a:t>
            </a:r>
            <a:r>
              <a:rPr lang="id-ID" sz="2800" dirty="0" smtClean="0">
                <a:latin typeface="Arial" pitchFamily="34" charset="0"/>
                <a:cs typeface="Arial" pitchFamily="34" charset="0"/>
              </a:rPr>
              <a:t> </a:t>
            </a:r>
            <a:r>
              <a:rPr lang="id-ID" sz="2800" i="1" dirty="0" smtClean="0">
                <a:latin typeface="Arial" pitchFamily="34" charset="0"/>
                <a:cs typeface="Arial" pitchFamily="34" charset="0"/>
              </a:rPr>
              <a:t>Ayam Jantan dari Timur</a:t>
            </a:r>
          </a:p>
          <a:p>
            <a:pPr>
              <a:buFont typeface="Wingdings" pitchFamily="2" charset="2"/>
              <a:buChar char="v"/>
            </a:pPr>
            <a:r>
              <a:rPr lang="id-ID" sz="2800" dirty="0" smtClean="0">
                <a:latin typeface="Arial" pitchFamily="34" charset="0"/>
                <a:cs typeface="Arial" pitchFamily="34" charset="0"/>
              </a:rPr>
              <a:t>Perjanjian Bongaya antara VOC dan Hasanuddin merupakan penanda mundurnya kerajaan makassar</a:t>
            </a:r>
            <a:endParaRPr lang="id-ID" sz="2800" dirty="0">
              <a:latin typeface="Arial" pitchFamily="34" charset="0"/>
              <a:cs typeface="Arial" pitchFamily="34" charset="0"/>
            </a:endParaRPr>
          </a:p>
        </p:txBody>
      </p:sp>
    </p:spTree>
  </p:cSld>
  <p:clrMapOvr>
    <a:masterClrMapping/>
  </p:clrMapOvr>
  <p:transition>
    <p:dissolve/>
    <p:sndAc>
      <p:stSnd>
        <p:snd r:embed="rId2" name="bomb.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736"/>
            <a:ext cx="9144000" cy="5429264"/>
          </a:xfrm>
          <a:solidFill>
            <a:schemeClr val="bg1"/>
          </a:solidFill>
          <a:ln w="76200">
            <a:solidFill>
              <a:srgbClr val="996600"/>
            </a:solidFill>
          </a:ln>
        </p:spPr>
        <p:txBody>
          <a:bodyPr>
            <a:normAutofit/>
          </a:bodyPr>
          <a:lstStyle/>
          <a:p>
            <a:pPr marL="514350" indent="-514350">
              <a:buFont typeface="+mj-lt"/>
              <a:buAutoNum type="alphaLcParenR"/>
            </a:pPr>
            <a:r>
              <a:rPr lang="id-ID" sz="2800" b="1" u="sng" dirty="0" smtClean="0">
                <a:latin typeface="Arial" pitchFamily="34" charset="0"/>
                <a:cs typeface="Arial" pitchFamily="34" charset="0"/>
              </a:rPr>
              <a:t>Kerajaan Ternate</a:t>
            </a:r>
          </a:p>
          <a:p>
            <a:pPr marL="892175" indent="-347663">
              <a:buFont typeface="Wingdings" pitchFamily="2" charset="2"/>
              <a:buChar char="v"/>
            </a:pPr>
            <a:r>
              <a:rPr lang="id-ID" sz="2800" dirty="0" smtClean="0">
                <a:latin typeface="Arial" pitchFamily="34" charset="0"/>
                <a:cs typeface="Arial" pitchFamily="34" charset="0"/>
              </a:rPr>
              <a:t>	Kerajaan Ternate terletak di Maluku Utara dan berdiri sejak abad ke-13 dan beribu kota di Sampalu</a:t>
            </a:r>
          </a:p>
          <a:p>
            <a:pPr marL="892175" indent="-347663">
              <a:buFont typeface="Wingdings" pitchFamily="2" charset="2"/>
              <a:buChar char="v"/>
            </a:pPr>
            <a:r>
              <a:rPr lang="id-ID" sz="2800" dirty="0" smtClean="0">
                <a:latin typeface="Arial" pitchFamily="34" charset="0"/>
                <a:cs typeface="Arial" pitchFamily="34" charset="0"/>
              </a:rPr>
              <a:t>Mengalami perkembangan yang pesat karena wilayahnya banyak menghasilkan rempah-rempah</a:t>
            </a:r>
          </a:p>
          <a:p>
            <a:pPr marL="892175" indent="-347663">
              <a:buFont typeface="Wingdings" pitchFamily="2" charset="2"/>
              <a:buChar char="v"/>
            </a:pPr>
            <a:r>
              <a:rPr lang="id-ID" sz="2800" dirty="0" smtClean="0">
                <a:latin typeface="Arial" pitchFamily="34" charset="0"/>
                <a:cs typeface="Arial" pitchFamily="34" charset="0"/>
              </a:rPr>
              <a:t>Perkembangan agama Islam mendapat perhatian yang besar ditandai dengan banyaknya pemuda Ternate yang ke Gresik untuk belajar agama islam</a:t>
            </a:r>
          </a:p>
          <a:p>
            <a:pPr marL="892175" indent="-347663">
              <a:buFont typeface="Wingdings" pitchFamily="2" charset="2"/>
              <a:buChar char="v"/>
            </a:pPr>
            <a:r>
              <a:rPr lang="id-ID" sz="2800" dirty="0" smtClean="0">
                <a:latin typeface="Arial" pitchFamily="34" charset="0"/>
                <a:cs typeface="Arial" pitchFamily="34" charset="0"/>
              </a:rPr>
              <a:t>Zainal Abidin adalah raja Ternate yang pertama kali memeluk agama islam</a:t>
            </a:r>
            <a:endParaRPr lang="id-ID" sz="2800" dirty="0">
              <a:latin typeface="Arial" pitchFamily="34" charset="0"/>
              <a:cs typeface="Arial" pitchFamily="34" charset="0"/>
            </a:endParaRPr>
          </a:p>
        </p:txBody>
      </p:sp>
      <p:sp>
        <p:nvSpPr>
          <p:cNvPr id="4" name="Title 3"/>
          <p:cNvSpPr>
            <a:spLocks noGrp="1"/>
          </p:cNvSpPr>
          <p:nvPr>
            <p:ph type="title"/>
          </p:nvPr>
        </p:nvSpPr>
        <p:spPr>
          <a:xfrm>
            <a:off x="0" y="0"/>
            <a:ext cx="9144000" cy="1417638"/>
          </a:xfrm>
          <a:solidFill>
            <a:srgbClr val="996600"/>
          </a:solidFill>
        </p:spPr>
        <p:txBody>
          <a:bodyPr>
            <a:normAutofit/>
          </a:bodyPr>
          <a:lstStyle/>
          <a:p>
            <a:r>
              <a:rPr lang="id-ID" sz="3600" dirty="0" smtClean="0">
                <a:latin typeface="Arial Black" pitchFamily="34" charset="0"/>
              </a:rPr>
              <a:t>Kerajaan Ternate </a:t>
            </a:r>
            <a:br>
              <a:rPr lang="id-ID" sz="3600" dirty="0" smtClean="0">
                <a:latin typeface="Arial Black" pitchFamily="34" charset="0"/>
              </a:rPr>
            </a:br>
            <a:r>
              <a:rPr lang="id-ID" sz="3600" dirty="0" smtClean="0">
                <a:latin typeface="Arial Black" pitchFamily="34" charset="0"/>
              </a:rPr>
              <a:t>dan Kerajaan Tidore</a:t>
            </a:r>
            <a:endParaRPr lang="id-ID" sz="3600" dirty="0">
              <a:latin typeface="Arial Black" pitchFamily="34" charset="0"/>
            </a:endParaRPr>
          </a:p>
        </p:txBody>
      </p:sp>
    </p:spTree>
  </p:cSld>
  <p:clrMapOvr>
    <a:masterClrMapping/>
  </p:clrMapOvr>
  <p:transition>
    <p:wipe/>
    <p:sndAc>
      <p:stSnd>
        <p:snd r:embed="rId2" name="breez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CER\Documents\Downloads\Documents\slide\3917530266_d18a41b08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normAutofit/>
          </a:bodyPr>
          <a:lstStyle/>
          <a:p>
            <a:r>
              <a:rPr lang="id-ID" sz="2800" b="1" dirty="0" smtClean="0">
                <a:latin typeface="Arial Black" pitchFamily="34" charset="0"/>
              </a:rPr>
              <a:t>Kerajaan-Kerajaan</a:t>
            </a:r>
            <a:br>
              <a:rPr lang="id-ID" sz="2800" b="1" dirty="0" smtClean="0">
                <a:latin typeface="Arial Black" pitchFamily="34" charset="0"/>
              </a:rPr>
            </a:br>
            <a:r>
              <a:rPr lang="id-ID" sz="2800" b="1" dirty="0" smtClean="0">
                <a:latin typeface="Arial Black" pitchFamily="34" charset="0"/>
              </a:rPr>
              <a:t>Islam di Indonesia</a:t>
            </a:r>
            <a:endParaRPr lang="id-ID" sz="2800" b="1" dirty="0">
              <a:latin typeface="Arial Black" pitchFamily="34" charset="0"/>
            </a:endParaRPr>
          </a:p>
        </p:txBody>
      </p:sp>
      <p:sp>
        <p:nvSpPr>
          <p:cNvPr id="5" name="Content Placeholder 4"/>
          <p:cNvSpPr>
            <a:spLocks noGrp="1"/>
          </p:cNvSpPr>
          <p:nvPr>
            <p:ph idx="1"/>
          </p:nvPr>
        </p:nvSpPr>
        <p:spPr/>
        <p:txBody>
          <a:bodyPr>
            <a:normAutofit/>
          </a:bodyPr>
          <a:lstStyle/>
          <a:p>
            <a:pPr marL="514350" indent="-514350">
              <a:buFont typeface="+mj-lt"/>
              <a:buAutoNum type="arabicParenR"/>
            </a:pPr>
            <a:endParaRPr lang="id-ID" sz="2800" b="1" dirty="0" smtClean="0">
              <a:latin typeface="Arial" pitchFamily="34" charset="0"/>
              <a:cs typeface="Arial" pitchFamily="34" charset="0"/>
            </a:endParaRPr>
          </a:p>
          <a:p>
            <a:pPr marL="514350" indent="-514350">
              <a:buFont typeface="+mj-lt"/>
              <a:buAutoNum type="arabicParenR"/>
            </a:pPr>
            <a:r>
              <a:rPr lang="id-ID" sz="2800" b="1" dirty="0" smtClean="0">
                <a:latin typeface="Arial" pitchFamily="34" charset="0"/>
                <a:cs typeface="Arial" pitchFamily="34" charset="0"/>
              </a:rPr>
              <a:t>Kerajaan Samudra Pasai (Samudra Pasai Empire)</a:t>
            </a:r>
          </a:p>
          <a:p>
            <a:pPr marL="514350" indent="-514350">
              <a:buFont typeface="+mj-lt"/>
              <a:buAutoNum type="arabicParenR"/>
            </a:pPr>
            <a:r>
              <a:rPr lang="id-ID" sz="2800" b="1" dirty="0" smtClean="0">
                <a:latin typeface="Arial" pitchFamily="34" charset="0"/>
                <a:cs typeface="Arial" pitchFamily="34" charset="0"/>
              </a:rPr>
              <a:t>Kerajaan Aceh (Aceh Empire)</a:t>
            </a:r>
          </a:p>
          <a:p>
            <a:pPr marL="514350" indent="-514350">
              <a:buFont typeface="+mj-lt"/>
              <a:buAutoNum type="arabicParenR"/>
            </a:pPr>
            <a:r>
              <a:rPr lang="id-ID" sz="2800" b="1" dirty="0" smtClean="0">
                <a:latin typeface="Arial" pitchFamily="34" charset="0"/>
                <a:cs typeface="Arial" pitchFamily="34" charset="0"/>
              </a:rPr>
              <a:t>Kerajaan Demak (Demak Empire)</a:t>
            </a:r>
          </a:p>
          <a:p>
            <a:pPr marL="514350" indent="-514350">
              <a:buFont typeface="+mj-lt"/>
              <a:buAutoNum type="arabicParenR"/>
            </a:pPr>
            <a:r>
              <a:rPr lang="id-ID" sz="2800" b="1" dirty="0" smtClean="0">
                <a:latin typeface="Arial" pitchFamily="34" charset="0"/>
                <a:cs typeface="Arial" pitchFamily="34" charset="0"/>
              </a:rPr>
              <a:t>Kerajaan Pajang (Pajang Empire)</a:t>
            </a:r>
          </a:p>
          <a:p>
            <a:pPr marL="514350" indent="-514350">
              <a:buFont typeface="+mj-lt"/>
              <a:buAutoNum type="arabicParenR"/>
            </a:pPr>
            <a:r>
              <a:rPr lang="id-ID" sz="2800" b="1" dirty="0" smtClean="0">
                <a:latin typeface="Arial" pitchFamily="34" charset="0"/>
                <a:cs typeface="Arial" pitchFamily="34" charset="0"/>
              </a:rPr>
              <a:t>Kerajaan Mataram Islam (Islamic Mataram Empire)</a:t>
            </a:r>
            <a:endParaRPr lang="id-ID" sz="2800" b="1" dirty="0">
              <a:latin typeface="Arial" pitchFamily="34" charset="0"/>
              <a:cs typeface="Arial" pitchFamily="34" charset="0"/>
            </a:endParaRPr>
          </a:p>
        </p:txBody>
      </p:sp>
    </p:spTree>
  </p:cSld>
  <p:clrMapOvr>
    <a:masterClrMapping/>
  </p:clrMapOvr>
  <p:transition>
    <p:wheel spokes="8"/>
    <p:sndAc>
      <p:stSnd>
        <p:snd r:embed="rId2" name="breeze.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736"/>
            <a:ext cx="9144000" cy="5429264"/>
          </a:xfrm>
          <a:solidFill>
            <a:schemeClr val="bg1"/>
          </a:solidFill>
          <a:ln w="76200">
            <a:solidFill>
              <a:srgbClr val="996600"/>
            </a:solidFill>
          </a:ln>
        </p:spPr>
        <p:txBody>
          <a:bodyPr>
            <a:normAutofit/>
          </a:bodyPr>
          <a:lstStyle/>
          <a:p>
            <a:pPr marL="892175" indent="-347663">
              <a:buFont typeface="Wingdings" pitchFamily="2" charset="2"/>
              <a:buChar char="v"/>
            </a:pPr>
            <a:endParaRPr lang="id-ID" sz="2800" dirty="0" smtClean="0">
              <a:latin typeface="Arial" pitchFamily="34" charset="0"/>
              <a:cs typeface="Arial" pitchFamily="34" charset="0"/>
            </a:endParaRPr>
          </a:p>
          <a:p>
            <a:pPr marL="892175" indent="-347663">
              <a:buFont typeface="Wingdings" pitchFamily="2" charset="2"/>
              <a:buChar char="v"/>
            </a:pPr>
            <a:r>
              <a:rPr lang="id-ID" sz="2800" dirty="0" smtClean="0">
                <a:latin typeface="Arial" pitchFamily="34" charset="0"/>
                <a:cs typeface="Arial" pitchFamily="34" charset="0"/>
              </a:rPr>
              <a:t>Kerajaan Ternate mencapai puncak kejayaan pada masa pemerintahan Sultan Baabullah</a:t>
            </a:r>
          </a:p>
          <a:p>
            <a:pPr marL="892175" indent="-347663">
              <a:buFont typeface="Wingdings" pitchFamily="2" charset="2"/>
              <a:buChar char="v"/>
            </a:pPr>
            <a:r>
              <a:rPr lang="id-ID" sz="2800" dirty="0" smtClean="0">
                <a:latin typeface="Arial" pitchFamily="34" charset="0"/>
                <a:cs typeface="Arial" pitchFamily="34" charset="0"/>
              </a:rPr>
              <a:t>Kerajaan Ternate berhasil membentuk Uli Lima atau persekutuan lima. Persekutuan ini dipimpin oleh Kerajaan Ternate dengan anggotanya:</a:t>
            </a:r>
          </a:p>
          <a:p>
            <a:pPr marL="892175" indent="-347663">
              <a:buNone/>
            </a:pPr>
            <a:r>
              <a:rPr lang="id-ID" sz="2800" dirty="0" smtClean="0">
                <a:latin typeface="Arial" pitchFamily="34" charset="0"/>
                <a:cs typeface="Arial" pitchFamily="34" charset="0"/>
              </a:rPr>
              <a:t>	- Obi</a:t>
            </a:r>
          </a:p>
          <a:p>
            <a:pPr marL="892175" indent="-347663">
              <a:buNone/>
            </a:pPr>
            <a:r>
              <a:rPr lang="id-ID" sz="2800" dirty="0" smtClean="0">
                <a:latin typeface="Arial" pitchFamily="34" charset="0"/>
                <a:cs typeface="Arial" pitchFamily="34" charset="0"/>
              </a:rPr>
              <a:t>	- Bacan</a:t>
            </a:r>
          </a:p>
          <a:p>
            <a:pPr marL="892175" indent="-347663">
              <a:buNone/>
            </a:pPr>
            <a:r>
              <a:rPr lang="id-ID" sz="2800" dirty="0" smtClean="0">
                <a:latin typeface="Arial" pitchFamily="34" charset="0"/>
                <a:cs typeface="Arial" pitchFamily="34" charset="0"/>
              </a:rPr>
              <a:t>	- Seram</a:t>
            </a:r>
          </a:p>
          <a:p>
            <a:pPr marL="892175" indent="-347663">
              <a:buNone/>
            </a:pPr>
            <a:r>
              <a:rPr lang="id-ID" sz="2800" dirty="0" smtClean="0">
                <a:latin typeface="Arial" pitchFamily="34" charset="0"/>
                <a:cs typeface="Arial" pitchFamily="34" charset="0"/>
              </a:rPr>
              <a:t>	- Ambon</a:t>
            </a:r>
          </a:p>
        </p:txBody>
      </p:sp>
      <p:sp>
        <p:nvSpPr>
          <p:cNvPr id="4" name="Title 3"/>
          <p:cNvSpPr>
            <a:spLocks noGrp="1"/>
          </p:cNvSpPr>
          <p:nvPr>
            <p:ph type="title"/>
          </p:nvPr>
        </p:nvSpPr>
        <p:spPr>
          <a:xfrm>
            <a:off x="0" y="0"/>
            <a:ext cx="9144000" cy="1417638"/>
          </a:xfrm>
          <a:solidFill>
            <a:srgbClr val="996600"/>
          </a:solidFill>
        </p:spPr>
        <p:txBody>
          <a:bodyPr>
            <a:normAutofit/>
          </a:bodyPr>
          <a:lstStyle/>
          <a:p>
            <a:r>
              <a:rPr lang="id-ID" sz="3600" dirty="0" smtClean="0">
                <a:latin typeface="Arial Black" pitchFamily="34" charset="0"/>
              </a:rPr>
              <a:t>Kerajaan Ternate </a:t>
            </a:r>
            <a:br>
              <a:rPr lang="id-ID" sz="3600" dirty="0" smtClean="0">
                <a:latin typeface="Arial Black" pitchFamily="34" charset="0"/>
              </a:rPr>
            </a:br>
            <a:r>
              <a:rPr lang="id-ID" sz="3600" dirty="0" smtClean="0">
                <a:latin typeface="Arial Black" pitchFamily="34" charset="0"/>
              </a:rPr>
              <a:t>dan Kerajaan Tidore</a:t>
            </a:r>
            <a:endParaRPr lang="id-ID" sz="3600" dirty="0">
              <a:latin typeface="Arial Black" pitchFamily="34" charset="0"/>
            </a:endParaRPr>
          </a:p>
        </p:txBody>
      </p:sp>
    </p:spTree>
  </p:cSld>
  <p:clrMapOvr>
    <a:masterClrMapping/>
  </p:clrMapOvr>
  <p:transition>
    <p:wipe/>
    <p:sndAc>
      <p:stSnd>
        <p:snd r:embed="rId2" name="breeze.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736"/>
            <a:ext cx="9144000" cy="5429264"/>
          </a:xfrm>
          <a:solidFill>
            <a:schemeClr val="bg1"/>
          </a:solidFill>
          <a:ln w="76200">
            <a:solidFill>
              <a:srgbClr val="996600"/>
            </a:solidFill>
          </a:ln>
        </p:spPr>
        <p:txBody>
          <a:bodyPr>
            <a:normAutofit/>
          </a:bodyPr>
          <a:lstStyle/>
          <a:p>
            <a:pPr marL="544513" indent="-457200">
              <a:buFont typeface="+mj-lt"/>
              <a:buAutoNum type="alphaLcParenR" startAt="2"/>
            </a:pPr>
            <a:r>
              <a:rPr lang="id-ID" sz="2800" b="1" u="sng" dirty="0" smtClean="0">
                <a:latin typeface="Arial" pitchFamily="34" charset="0"/>
                <a:cs typeface="Arial" pitchFamily="34" charset="0"/>
              </a:rPr>
              <a:t>Kerajaan Tidore</a:t>
            </a:r>
          </a:p>
          <a:p>
            <a:pPr marL="979488" indent="-434975">
              <a:buFont typeface="Wingdings" pitchFamily="2" charset="2"/>
              <a:buChar char="v"/>
            </a:pPr>
            <a:r>
              <a:rPr lang="id-ID" sz="2800" dirty="0" smtClean="0">
                <a:latin typeface="Arial" pitchFamily="34" charset="0"/>
                <a:cs typeface="Arial" pitchFamily="34" charset="0"/>
              </a:rPr>
              <a:t>Kerajaan Tidore terletak di sebelah Pulau Tidore</a:t>
            </a:r>
          </a:p>
          <a:p>
            <a:pPr marL="979488" indent="-434975">
              <a:buFont typeface="Wingdings" pitchFamily="2" charset="2"/>
              <a:buChar char="v"/>
            </a:pPr>
            <a:r>
              <a:rPr lang="id-ID" sz="2800" dirty="0" smtClean="0">
                <a:latin typeface="Arial" pitchFamily="34" charset="0"/>
                <a:cs typeface="Arial" pitchFamily="34" charset="0"/>
              </a:rPr>
              <a:t>Kerajaan Tidore membentuk Uli Siwa atau persekutuan sembilan yang dipimpin oleh Tidore dengan anggota Jailolo,Makyan, Kai, Pulau Raja Ampat, dan pulau-pulau di sekitar Papua</a:t>
            </a:r>
          </a:p>
          <a:p>
            <a:pPr marL="979488" indent="-434975">
              <a:buFont typeface="Wingdings" pitchFamily="2" charset="2"/>
              <a:buChar char="v"/>
            </a:pPr>
            <a:r>
              <a:rPr lang="id-ID" sz="2800" dirty="0" smtClean="0">
                <a:latin typeface="Arial" pitchFamily="34" charset="0"/>
                <a:cs typeface="Arial" pitchFamily="34" charset="0"/>
              </a:rPr>
              <a:t>Kerajaan Ternate dan Tidore yang awalnya berkonflik, pada akhirnya bekerja sama mengusir Portugis dari maluku</a:t>
            </a:r>
          </a:p>
          <a:p>
            <a:pPr marL="979488" indent="-434975">
              <a:buFont typeface="Wingdings" pitchFamily="2" charset="2"/>
              <a:buChar char="v"/>
            </a:pPr>
            <a:r>
              <a:rPr lang="id-ID" sz="2800" dirty="0" smtClean="0">
                <a:latin typeface="Arial" pitchFamily="34" charset="0"/>
                <a:cs typeface="Arial" pitchFamily="34" charset="0"/>
              </a:rPr>
              <a:t>Kerajaan Tidore mencapai puncak kejayaan pada masa pemerintahan Sultan Nuku</a:t>
            </a:r>
          </a:p>
        </p:txBody>
      </p:sp>
      <p:sp>
        <p:nvSpPr>
          <p:cNvPr id="4" name="Title 3"/>
          <p:cNvSpPr>
            <a:spLocks noGrp="1"/>
          </p:cNvSpPr>
          <p:nvPr>
            <p:ph type="title"/>
          </p:nvPr>
        </p:nvSpPr>
        <p:spPr>
          <a:xfrm>
            <a:off x="0" y="0"/>
            <a:ext cx="9144000" cy="1417638"/>
          </a:xfrm>
          <a:solidFill>
            <a:srgbClr val="996600"/>
          </a:solidFill>
        </p:spPr>
        <p:txBody>
          <a:bodyPr>
            <a:normAutofit/>
          </a:bodyPr>
          <a:lstStyle/>
          <a:p>
            <a:r>
              <a:rPr lang="id-ID" sz="3600" dirty="0" smtClean="0">
                <a:latin typeface="Arial Black" pitchFamily="34" charset="0"/>
              </a:rPr>
              <a:t>Kerajaan Ternate </a:t>
            </a:r>
            <a:br>
              <a:rPr lang="id-ID" sz="3600" dirty="0" smtClean="0">
                <a:latin typeface="Arial Black" pitchFamily="34" charset="0"/>
              </a:rPr>
            </a:br>
            <a:r>
              <a:rPr lang="id-ID" sz="3600" dirty="0" smtClean="0">
                <a:latin typeface="Arial Black" pitchFamily="34" charset="0"/>
              </a:rPr>
              <a:t>dan Kerajaan Tidore</a:t>
            </a:r>
            <a:endParaRPr lang="id-ID" sz="3600" dirty="0">
              <a:latin typeface="Arial Black" pitchFamily="34" charset="0"/>
            </a:endParaRPr>
          </a:p>
        </p:txBody>
      </p:sp>
    </p:spTree>
  </p:cSld>
  <p:clrMapOvr>
    <a:masterClrMapping/>
  </p:clrMapOvr>
  <p:transition>
    <p:wipe dir="r"/>
    <p:sndAc>
      <p:stSnd>
        <p:snd r:embed="rId2" name="breeze.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welcome &amp;thanks\giveThanks300.gif"/>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wedge/>
    <p:sndAc>
      <p:stSnd>
        <p:snd r:embed="rId2" name="applaus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CER\Documents\Downloads\Documents\slide\3917530266_d18a41b08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normAutofit/>
          </a:bodyPr>
          <a:lstStyle/>
          <a:p>
            <a:r>
              <a:rPr lang="id-ID" sz="2800" b="1" dirty="0" smtClean="0">
                <a:latin typeface="Arial Black" pitchFamily="34" charset="0"/>
              </a:rPr>
              <a:t>Kerajaan-Kerajaan</a:t>
            </a:r>
            <a:br>
              <a:rPr lang="id-ID" sz="2800" b="1" dirty="0" smtClean="0">
                <a:latin typeface="Arial Black" pitchFamily="34" charset="0"/>
              </a:rPr>
            </a:br>
            <a:r>
              <a:rPr lang="id-ID" sz="2800" b="1" dirty="0" smtClean="0">
                <a:latin typeface="Arial Black" pitchFamily="34" charset="0"/>
              </a:rPr>
              <a:t>Islam di Indonesia</a:t>
            </a:r>
            <a:endParaRPr lang="id-ID" sz="2800" b="1" dirty="0">
              <a:latin typeface="Arial Black" pitchFamily="34" charset="0"/>
            </a:endParaRPr>
          </a:p>
        </p:txBody>
      </p:sp>
      <p:sp>
        <p:nvSpPr>
          <p:cNvPr id="5" name="Content Placeholder 4"/>
          <p:cNvSpPr>
            <a:spLocks noGrp="1"/>
          </p:cNvSpPr>
          <p:nvPr>
            <p:ph idx="1"/>
          </p:nvPr>
        </p:nvSpPr>
        <p:spPr/>
        <p:txBody>
          <a:bodyPr>
            <a:normAutofit/>
          </a:bodyPr>
          <a:lstStyle/>
          <a:p>
            <a:pPr marL="514350" indent="-514350">
              <a:buFont typeface="+mj-lt"/>
              <a:buAutoNum type="arabicParenR"/>
            </a:pPr>
            <a:endParaRPr lang="id-ID" sz="2800" b="1" dirty="0" smtClean="0">
              <a:latin typeface="Arial" pitchFamily="34" charset="0"/>
              <a:cs typeface="Arial" pitchFamily="34" charset="0"/>
            </a:endParaRPr>
          </a:p>
          <a:p>
            <a:pPr marL="514350" indent="-514350">
              <a:buFont typeface="+mj-lt"/>
              <a:buAutoNum type="arabicParenR" startAt="6"/>
            </a:pPr>
            <a:r>
              <a:rPr lang="id-ID" sz="2800" b="1" dirty="0" smtClean="0">
                <a:latin typeface="Arial" pitchFamily="34" charset="0"/>
                <a:cs typeface="Arial" pitchFamily="34" charset="0"/>
              </a:rPr>
              <a:t>Kerajaan Cirebon (Cirebon Empire)</a:t>
            </a:r>
          </a:p>
          <a:p>
            <a:pPr marL="514350" indent="-514350">
              <a:buFont typeface="+mj-lt"/>
              <a:buAutoNum type="arabicParenR" startAt="6"/>
            </a:pPr>
            <a:r>
              <a:rPr lang="id-ID" sz="2800" b="1" dirty="0" smtClean="0">
                <a:latin typeface="Arial" pitchFamily="34" charset="0"/>
                <a:cs typeface="Arial" pitchFamily="34" charset="0"/>
              </a:rPr>
              <a:t>Kerajaan Banten (Banten Empire)</a:t>
            </a:r>
          </a:p>
          <a:p>
            <a:pPr marL="514350" indent="-514350">
              <a:buFont typeface="+mj-lt"/>
              <a:buAutoNum type="arabicParenR" startAt="6"/>
            </a:pPr>
            <a:r>
              <a:rPr lang="id-ID" sz="2800" b="1" dirty="0" smtClean="0">
                <a:latin typeface="Arial" pitchFamily="34" charset="0"/>
                <a:cs typeface="Arial" pitchFamily="34" charset="0"/>
              </a:rPr>
              <a:t>Kerajaan Makassar (Makassar Empire)</a:t>
            </a:r>
          </a:p>
          <a:p>
            <a:pPr marL="514350" indent="-514350">
              <a:buFont typeface="+mj-lt"/>
              <a:buAutoNum type="arabicParenR" startAt="6"/>
            </a:pPr>
            <a:r>
              <a:rPr lang="id-ID" sz="2800" b="1" dirty="0" smtClean="0">
                <a:latin typeface="Arial" pitchFamily="34" charset="0"/>
                <a:cs typeface="Arial" pitchFamily="34" charset="0"/>
              </a:rPr>
              <a:t>Kerajaan Ternate dan Kerajaan Tidore </a:t>
            </a:r>
          </a:p>
          <a:p>
            <a:pPr marL="514350" indent="-514350">
              <a:buNone/>
            </a:pPr>
            <a:r>
              <a:rPr lang="id-ID" sz="2800" b="1" dirty="0">
                <a:latin typeface="Arial" pitchFamily="34" charset="0"/>
                <a:cs typeface="Arial" pitchFamily="34" charset="0"/>
              </a:rPr>
              <a:t>	</a:t>
            </a:r>
            <a:r>
              <a:rPr lang="id-ID" sz="2800" b="1" dirty="0" smtClean="0">
                <a:latin typeface="Arial" pitchFamily="34" charset="0"/>
                <a:cs typeface="Arial" pitchFamily="34" charset="0"/>
              </a:rPr>
              <a:t>(Ternate dan Tidore Empire)</a:t>
            </a:r>
          </a:p>
        </p:txBody>
      </p:sp>
    </p:spTree>
  </p:cSld>
  <p:clrMapOvr>
    <a:masterClrMapping/>
  </p:clrMapOvr>
  <p:transition>
    <p:zoom/>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p:spPr>
        <p:txBody>
          <a:bodyPr>
            <a:normAutofit/>
          </a:bodyPr>
          <a:lstStyle/>
          <a:p>
            <a:r>
              <a:rPr lang="id-ID" sz="3600" dirty="0" smtClean="0">
                <a:latin typeface="Arial Black" pitchFamily="34" charset="0"/>
              </a:rPr>
              <a:t>Kerajaan Samudra Pasai</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rgbClr val="CCFF33"/>
          </a:solidFill>
        </p:spPr>
        <p:txBody>
          <a:bodyPr>
            <a:normAutofit/>
          </a:bodyPr>
          <a:lstStyle/>
          <a:p>
            <a:pPr>
              <a:buFont typeface="Wingdings" pitchFamily="2" charset="2"/>
              <a:buChar char="v"/>
            </a:pPr>
            <a:r>
              <a:rPr lang="id-ID" sz="2800" dirty="0" smtClean="0">
                <a:latin typeface="Arial" pitchFamily="34" charset="0"/>
                <a:cs typeface="Arial" pitchFamily="34" charset="0"/>
              </a:rPr>
              <a:t>Kerajaan Samudra Pasai merupakan kerajaan Islam pertama di Indonesia yang didirikan oleh Malik as-Saleh</a:t>
            </a:r>
          </a:p>
          <a:p>
            <a:pPr>
              <a:buFont typeface="Wingdings" pitchFamily="2" charset="2"/>
              <a:buChar char="v"/>
            </a:pPr>
            <a:r>
              <a:rPr lang="id-ID" sz="2800" dirty="0" smtClean="0">
                <a:latin typeface="Arial" pitchFamily="34" charset="0"/>
                <a:cs typeface="Arial" pitchFamily="34" charset="0"/>
              </a:rPr>
              <a:t>Sebelum menganut Islam, ia bernama Marah Sile atau Merah Selu, putra Marah Gajah, bangsawan dari persia (Marah merupakan gelar para bangsawan di Pasai </a:t>
            </a:r>
          </a:p>
          <a:p>
            <a:pPr>
              <a:buFont typeface="Wingdings" pitchFamily="2" charset="2"/>
              <a:buChar char="v"/>
            </a:pPr>
            <a:r>
              <a:rPr lang="id-ID" sz="2800" dirty="0" smtClean="0">
                <a:latin typeface="Arial" pitchFamily="34" charset="0"/>
                <a:cs typeface="Arial" pitchFamily="34" charset="0"/>
              </a:rPr>
              <a:t>Kerajaan Samudra Pasai terletak di pantai utara Aceh </a:t>
            </a:r>
          </a:p>
          <a:p>
            <a:pPr>
              <a:buFont typeface="Wingdings" pitchFamily="2" charset="2"/>
              <a:buChar char="v"/>
            </a:pPr>
            <a:r>
              <a:rPr lang="id-ID" sz="2800" dirty="0" smtClean="0">
                <a:latin typeface="Arial" pitchFamily="34" charset="0"/>
                <a:cs typeface="Arial" pitchFamily="34" charset="0"/>
              </a:rPr>
              <a:t>Kerajaan Samudra Pasai dapat berkembang menjadi besar karena terletak di jalur lalu lintas pelayaran dan perdagangan dunia</a:t>
            </a:r>
            <a:endParaRPr lang="id-ID" sz="2800" dirty="0">
              <a:latin typeface="Arial" pitchFamily="34" charset="0"/>
              <a:cs typeface="Arial" pitchFamily="34" charset="0"/>
            </a:endParaRPr>
          </a:p>
        </p:txBody>
      </p:sp>
    </p:spTree>
  </p:cSld>
  <p:clrMapOvr>
    <a:masterClrMapping/>
  </p:clrMapOvr>
  <p:transition>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p:spPr>
        <p:txBody>
          <a:bodyPr>
            <a:normAutofit/>
          </a:bodyPr>
          <a:lstStyle/>
          <a:p>
            <a:r>
              <a:rPr lang="id-ID" sz="3600" dirty="0" smtClean="0">
                <a:latin typeface="Arial Black" pitchFamily="34" charset="0"/>
              </a:rPr>
              <a:t>Kerajaan Samudra Pasai</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rgbClr val="CCFF33"/>
          </a:solidFill>
        </p:spPr>
        <p:txBody>
          <a:bodyPr>
            <a:normAutofit/>
          </a:bodyPr>
          <a:lstStyle/>
          <a:p>
            <a:pPr>
              <a:buFont typeface="Wingdings" pitchFamily="2" charset="2"/>
              <a:buChar char="v"/>
            </a:pPr>
            <a:r>
              <a:rPr lang="id-ID" sz="2800" dirty="0" smtClean="0">
                <a:latin typeface="Arial" pitchFamily="34" charset="0"/>
                <a:cs typeface="Arial" pitchFamily="34" charset="0"/>
              </a:rPr>
              <a:t>Dalam rangka islamisasi Sultan Malik as-Saleh mengawini putri Raja Perlak sehingga Islam cepat berkembang di Perlak dan daerah-daerah kekuasaannya</a:t>
            </a:r>
          </a:p>
          <a:p>
            <a:pPr>
              <a:buFont typeface="Wingdings" pitchFamily="2" charset="2"/>
              <a:buChar char="v"/>
            </a:pPr>
            <a:r>
              <a:rPr lang="id-ID" sz="2800" dirty="0" smtClean="0">
                <a:latin typeface="Arial" pitchFamily="34" charset="0"/>
                <a:cs typeface="Arial" pitchFamily="34" charset="0"/>
              </a:rPr>
              <a:t>Bukti sejarah dari kerajaan Samudra Pasai adalah Nisan Makam Sultan Malik as-Saleh (1297)</a:t>
            </a:r>
          </a:p>
          <a:p>
            <a:pPr>
              <a:buFont typeface="Wingdings" pitchFamily="2" charset="2"/>
              <a:buChar char="v"/>
            </a:pPr>
            <a:r>
              <a:rPr lang="id-ID" sz="2800" dirty="0" smtClean="0">
                <a:latin typeface="Arial" pitchFamily="34" charset="0"/>
                <a:cs typeface="Arial" pitchFamily="34" charset="0"/>
              </a:rPr>
              <a:t>Setelah Malik as-Saleh wafat digantikan oleh putranya Malik al Zhahir yang memiliki 2 orang putra (Mailk al Mahmud dan Malik al Mansyur)</a:t>
            </a:r>
          </a:p>
          <a:p>
            <a:pPr>
              <a:buFont typeface="Wingdings" pitchFamily="2" charset="2"/>
              <a:buChar char="v"/>
            </a:pPr>
            <a:r>
              <a:rPr lang="id-ID" sz="2800" dirty="0" smtClean="0">
                <a:latin typeface="Arial" pitchFamily="34" charset="0"/>
                <a:cs typeface="Arial" pitchFamily="34" charset="0"/>
              </a:rPr>
              <a:t>Setelah Malik al Zahir wafat jabatan sultan diteruskan oleh Sultan Ahmad Perumadal Perumal</a:t>
            </a:r>
          </a:p>
          <a:p>
            <a:pPr>
              <a:buFont typeface="Wingdings" pitchFamily="2" charset="2"/>
              <a:buChar char="v"/>
            </a:pPr>
            <a:endParaRPr lang="id-ID" sz="2800" dirty="0" smtClean="0">
              <a:latin typeface="Arial" pitchFamily="34" charset="0"/>
              <a:cs typeface="Arial" pitchFamily="34" charset="0"/>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p:spPr>
        <p:txBody>
          <a:bodyPr>
            <a:normAutofit/>
          </a:bodyPr>
          <a:lstStyle/>
          <a:p>
            <a:r>
              <a:rPr lang="id-ID" sz="3600" dirty="0" smtClean="0">
                <a:latin typeface="Arial Black" pitchFamily="34" charset="0"/>
              </a:rPr>
              <a:t>Kerajaan Samudra Pasai</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rgbClr val="CCFF33"/>
          </a:solidFill>
        </p:spPr>
        <p:txBody>
          <a:bodyPr>
            <a:normAutofit/>
          </a:bodyPr>
          <a:lstStyle/>
          <a:p>
            <a:pPr>
              <a:buFont typeface="Wingdings" pitchFamily="2" charset="2"/>
              <a:buChar char="v"/>
            </a:pPr>
            <a:endParaRPr lang="id-ID" sz="2800" dirty="0" smtClean="0">
              <a:latin typeface="Arial" pitchFamily="34" charset="0"/>
              <a:cs typeface="Arial" pitchFamily="34" charset="0"/>
            </a:endParaRPr>
          </a:p>
          <a:p>
            <a:pPr>
              <a:buFont typeface="Wingdings" pitchFamily="2" charset="2"/>
              <a:buChar char="v"/>
            </a:pPr>
            <a:endParaRPr lang="id-ID" sz="2800" dirty="0">
              <a:latin typeface="Arial" pitchFamily="34" charset="0"/>
              <a:cs typeface="Arial" pitchFamily="34" charset="0"/>
            </a:endParaRPr>
          </a:p>
          <a:p>
            <a:pPr>
              <a:buFont typeface="Wingdings" pitchFamily="2" charset="2"/>
              <a:buChar char="v"/>
            </a:pPr>
            <a:r>
              <a:rPr lang="id-ID" sz="2800" dirty="0" smtClean="0">
                <a:latin typeface="Arial" pitchFamily="34" charset="0"/>
                <a:cs typeface="Arial" pitchFamily="34" charset="0"/>
              </a:rPr>
              <a:t>Pada tahun 1350, Samudra Pasai diserang oleh Majapahit yang iri karena kedekatan Samudra Pasai  dengan Kesultanan Delhi. Penyerangan ini mengakibatkan kemunduran Kerajaan Samudra Pasai yang semakin lama semakin lemah dan akhirnya dapat dikuasai oleh Kerajaan Aceh</a:t>
            </a: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p:spPr>
        <p:txBody>
          <a:bodyPr>
            <a:normAutofit/>
          </a:bodyPr>
          <a:lstStyle/>
          <a:p>
            <a:r>
              <a:rPr lang="id-ID" sz="3600" dirty="0" smtClean="0">
                <a:latin typeface="Arial Black" pitchFamily="34" charset="0"/>
              </a:rPr>
              <a:t>Kerajaan Samudra Pasai</a:t>
            </a:r>
            <a:endParaRPr lang="id-ID" sz="3600" dirty="0">
              <a:latin typeface="Arial Black" pitchFamily="34" charset="0"/>
            </a:endParaRPr>
          </a:p>
        </p:txBody>
      </p:sp>
      <p:sp>
        <p:nvSpPr>
          <p:cNvPr id="3" name="Content Placeholder 2"/>
          <p:cNvSpPr>
            <a:spLocks noGrp="1"/>
          </p:cNvSpPr>
          <p:nvPr>
            <p:ph idx="1"/>
          </p:nvPr>
        </p:nvSpPr>
        <p:spPr>
          <a:xfrm>
            <a:off x="0" y="1500174"/>
            <a:ext cx="9144000" cy="5357826"/>
          </a:xfrm>
          <a:solidFill>
            <a:srgbClr val="CCFF33"/>
          </a:solidFill>
        </p:spPr>
        <p:txBody>
          <a:bodyPr>
            <a:normAutofit/>
          </a:bodyPr>
          <a:lstStyle/>
          <a:p>
            <a:pPr>
              <a:buNone/>
            </a:pPr>
            <a:endParaRPr lang="id-ID" sz="2800" dirty="0" smtClean="0">
              <a:latin typeface="Arial" pitchFamily="34" charset="0"/>
              <a:cs typeface="Arial" pitchFamily="34" charset="0"/>
            </a:endParaRPr>
          </a:p>
        </p:txBody>
      </p:sp>
      <p:sp>
        <p:nvSpPr>
          <p:cNvPr id="4" name="Folded Corner 3"/>
          <p:cNvSpPr/>
          <p:nvPr/>
        </p:nvSpPr>
        <p:spPr>
          <a:xfrm>
            <a:off x="3143240" y="2357430"/>
            <a:ext cx="5357850" cy="4214818"/>
          </a:xfrm>
          <a:prstGeom prst="foldedCorner">
            <a:avLst/>
          </a:prstGeom>
          <a:solidFill>
            <a:schemeClr val="accent6"/>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id-ID" sz="2800" dirty="0" smtClean="0">
              <a:latin typeface="Arial Black" pitchFamily="34" charset="0"/>
            </a:endParaRPr>
          </a:p>
          <a:p>
            <a:pPr algn="ctr"/>
            <a:r>
              <a:rPr lang="id-ID" sz="2800" dirty="0" smtClean="0">
                <a:latin typeface="Arial Black" pitchFamily="34" charset="0"/>
              </a:rPr>
              <a:t>Sebuah catatan menyebutkan bahwa Kerajaan Samudra Pasai memberlakukan mata uang dirham. Mata uang itu bertuliskan raja-raja yang pernah memerintah kerajaan tersebut</a:t>
            </a:r>
            <a:endParaRPr lang="id-ID" sz="2800" dirty="0">
              <a:latin typeface="Arial Black" pitchFamily="34" charset="0"/>
            </a:endParaRPr>
          </a:p>
        </p:txBody>
      </p:sp>
      <p:sp>
        <p:nvSpPr>
          <p:cNvPr id="5" name="Oval Callout 4"/>
          <p:cNvSpPr/>
          <p:nvPr/>
        </p:nvSpPr>
        <p:spPr>
          <a:xfrm>
            <a:off x="357158" y="1785926"/>
            <a:ext cx="1928826" cy="1428760"/>
          </a:xfrm>
          <a:prstGeom prst="wedgeEllipseCallout">
            <a:avLst>
              <a:gd name="adj1" fmla="val 85294"/>
              <a:gd name="adj2" fmla="val 32733"/>
            </a:avLst>
          </a:prstGeom>
          <a:solidFill>
            <a:schemeClr val="accent6"/>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id-ID" dirty="0" smtClean="0">
                <a:latin typeface="Arial Black" pitchFamily="34" charset="0"/>
              </a:rPr>
              <a:t>Tahukah</a:t>
            </a:r>
          </a:p>
          <a:p>
            <a:pPr algn="ctr"/>
            <a:r>
              <a:rPr lang="id-ID" dirty="0" smtClean="0">
                <a:latin typeface="Arial Black" pitchFamily="34" charset="0"/>
              </a:rPr>
              <a:t>Kamu ?</a:t>
            </a:r>
            <a:endParaRPr lang="id-ID" dirty="0">
              <a:latin typeface="Arial Black" pitchFamily="34" charset="0"/>
            </a:endParaRPr>
          </a:p>
        </p:txBody>
      </p:sp>
    </p:spTree>
  </p:cSld>
  <p:clrMapOvr>
    <a:masterClrMapping/>
  </p:clrMapOvr>
  <p:transition>
    <p:dissolve/>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p:spPr>
        <p:style>
          <a:lnRef idx="0">
            <a:schemeClr val="accent3"/>
          </a:lnRef>
          <a:fillRef idx="3">
            <a:schemeClr val="accent3"/>
          </a:fillRef>
          <a:effectRef idx="3">
            <a:schemeClr val="accent3"/>
          </a:effectRef>
          <a:fontRef idx="minor">
            <a:schemeClr val="lt1"/>
          </a:fontRef>
        </p:style>
        <p:txBody>
          <a:bodyPr>
            <a:normAutofit/>
          </a:bodyPr>
          <a:lstStyle/>
          <a:p>
            <a:r>
              <a:rPr lang="id-ID" sz="3600" dirty="0" smtClean="0">
                <a:solidFill>
                  <a:schemeClr val="tx1"/>
                </a:solidFill>
                <a:latin typeface="Arial Black" pitchFamily="34" charset="0"/>
              </a:rPr>
              <a:t>Kerajaan Aceh</a:t>
            </a:r>
            <a:endParaRPr lang="id-ID" sz="3600" dirty="0">
              <a:solidFill>
                <a:schemeClr val="tx1"/>
              </a:solidFill>
              <a:latin typeface="Arial Black" pitchFamily="34" charset="0"/>
            </a:endParaRPr>
          </a:p>
        </p:txBody>
      </p:sp>
      <p:sp>
        <p:nvSpPr>
          <p:cNvPr id="3" name="Content Placeholder 2"/>
          <p:cNvSpPr>
            <a:spLocks noGrp="1"/>
          </p:cNvSpPr>
          <p:nvPr>
            <p:ph idx="1"/>
          </p:nvPr>
        </p:nvSpPr>
        <p:spPr>
          <a:xfrm>
            <a:off x="0" y="1500174"/>
            <a:ext cx="9144000" cy="5357826"/>
          </a:xfrm>
          <a:solidFill>
            <a:srgbClr val="66FF66"/>
          </a:solidFill>
        </p:spPr>
        <p:txBody>
          <a:bodyPr>
            <a:normAutofit/>
          </a:bodyPr>
          <a:lstStyle/>
          <a:p>
            <a:pPr>
              <a:buFont typeface="Wingdings" pitchFamily="2" charset="2"/>
              <a:buChar char="v"/>
            </a:pPr>
            <a:endParaRPr lang="id-ID" sz="2800" dirty="0" smtClean="0">
              <a:latin typeface="Arial" pitchFamily="34" charset="0"/>
              <a:cs typeface="Arial" pitchFamily="34" charset="0"/>
            </a:endParaRPr>
          </a:p>
          <a:p>
            <a:pPr>
              <a:buFont typeface="Wingdings" pitchFamily="2" charset="2"/>
              <a:buChar char="v"/>
            </a:pPr>
            <a:r>
              <a:rPr lang="id-ID" sz="2800" dirty="0" smtClean="0">
                <a:latin typeface="Arial" pitchFamily="34" charset="0"/>
                <a:cs typeface="Arial" pitchFamily="34" charset="0"/>
              </a:rPr>
              <a:t>Kerajaan Aceh terletak di ujung pulau Sumatera </a:t>
            </a:r>
          </a:p>
          <a:p>
            <a:pPr>
              <a:buFont typeface="Wingdings" pitchFamily="2" charset="2"/>
              <a:buChar char="v"/>
            </a:pPr>
            <a:r>
              <a:rPr lang="id-ID" sz="2800" dirty="0" smtClean="0">
                <a:latin typeface="Arial" pitchFamily="34" charset="0"/>
                <a:cs typeface="Arial" pitchFamily="34" charset="0"/>
              </a:rPr>
              <a:t>Semula Aceh merupakan daerah taklukan Kerajaan Pedir. Jatuhnya Malaka dan Pasai ke tangan Portugis mengakibatkan para pedagang di Selat Malaka mengalihkan kegiatannya ke Pelabuhan Aceh. Aceh akhirnya berkembang pesat dan setelah kuat kemudian melepaskan diri dari kekuasaan Kerajaan Pedir dan berdiri sebagai wilayah yang merdeka</a:t>
            </a:r>
          </a:p>
          <a:p>
            <a:pPr>
              <a:buFont typeface="Wingdings" pitchFamily="2" charset="2"/>
              <a:buChar char="v"/>
            </a:pPr>
            <a:r>
              <a:rPr lang="id-ID" sz="2800" dirty="0" smtClean="0">
                <a:latin typeface="Arial" pitchFamily="34" charset="0"/>
                <a:cs typeface="Arial" pitchFamily="34" charset="0"/>
              </a:rPr>
              <a:t>Sultan pertama sekaligus sebagai pendiri Kerajaan Aceh adalah Sultan Ali Mughayat Syah (1514-1528)</a:t>
            </a:r>
          </a:p>
        </p:txBody>
      </p:sp>
    </p:spTree>
  </p:cSld>
  <p:clrMapOvr>
    <a:masterClrMapping/>
  </p:clrMapOvr>
  <p:transition>
    <p:strips dir="ld"/>
    <p:sndAc>
      <p:stSnd>
        <p:snd r:embed="rId2" name="cashreg.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1461</Words>
  <Application>Microsoft Office PowerPoint</Application>
  <PresentationFormat>On-screen Show (4:3)</PresentationFormat>
  <Paragraphs>164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Perkembangan Kerajaan-Kerajaan Islam di Indonesia</vt:lpstr>
      <vt:lpstr>Kerajaan-Kerajaan Islam di Indonesia</vt:lpstr>
      <vt:lpstr>Kerajaan-Kerajaan Islam di Indonesia</vt:lpstr>
      <vt:lpstr>Kerajaan Samudra Pasai</vt:lpstr>
      <vt:lpstr>Kerajaan Samudra Pasai</vt:lpstr>
      <vt:lpstr>Kerajaan Samudra Pasai</vt:lpstr>
      <vt:lpstr>Kerajaan Samudra Pasai</vt:lpstr>
      <vt:lpstr>Kerajaan Aceh</vt:lpstr>
      <vt:lpstr>Kerajaan Aceh</vt:lpstr>
      <vt:lpstr>Kerajaan Aceh</vt:lpstr>
      <vt:lpstr>Kerajaan Aceh</vt:lpstr>
      <vt:lpstr>Kerajaan Aceh</vt:lpstr>
      <vt:lpstr>Kerajaan Demak</vt:lpstr>
      <vt:lpstr>Kerajaan Demak</vt:lpstr>
      <vt:lpstr>Kerajaan Demak</vt:lpstr>
      <vt:lpstr>Kerajaan Demak</vt:lpstr>
      <vt:lpstr>Kerajaan Demak</vt:lpstr>
      <vt:lpstr>Kerajaan Demak</vt:lpstr>
      <vt:lpstr>Kerajaan Pajang</vt:lpstr>
      <vt:lpstr>Kerajaan Mataram Islam</vt:lpstr>
      <vt:lpstr>Kerajaan Mataram Islam</vt:lpstr>
      <vt:lpstr>Kerajaan Mataram Islam</vt:lpstr>
      <vt:lpstr>Kerajaan Cirebon</vt:lpstr>
      <vt:lpstr>Kerajaan Banten</vt:lpstr>
      <vt:lpstr>Kerajaan Banten</vt:lpstr>
      <vt:lpstr>Kerajaan Banten</vt:lpstr>
      <vt:lpstr>Kerajaan Makassar</vt:lpstr>
      <vt:lpstr>Kerajaan Ternate  dan Kerajaan Tidore</vt:lpstr>
      <vt:lpstr>Kerajaan Ternate  dan Kerajaan Tidore</vt:lpstr>
      <vt:lpstr>Kerajaan Ternate  dan Kerajaan Tidore</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Kerajaan-Kerajaan Islam di Indonesia</dc:title>
  <dc:creator>ACER</dc:creator>
  <cp:lastModifiedBy>5B32000</cp:lastModifiedBy>
  <cp:revision>46</cp:revision>
  <dcterms:created xsi:type="dcterms:W3CDTF">2011-03-23T00:51:16Z</dcterms:created>
  <dcterms:modified xsi:type="dcterms:W3CDTF">2011-04-12T04:20:06Z</dcterms:modified>
</cp:coreProperties>
</file>