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7C80"/>
    <a:srgbClr val="FF6699"/>
    <a:srgbClr val="FF66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48548-1561-4485-8ADA-C1E333949B0F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73AA9-657B-4584-A3E1-E6769590A12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baseline="0" dirty="0" smtClean="0">
              <a:latin typeface="+mn-lt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2E46-A7CF-416F-B99B-52B8E7677DBE}" type="datetimeFigureOut">
              <a:rPr lang="id-ID" smtClean="0"/>
              <a:pPr/>
              <a:t>13/04/2011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23AD6-C79A-4052-80AC-53BA79AF2A2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E:\welcome &amp;thanks\welc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welcome &amp;thanks\thank-you1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857233"/>
            <a:ext cx="72866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Mmmmmmmmmmmmmmmmmmmmmmmmmmmmmmmmmmmmmmmmmmmmmmmmmmmmmmmmmmmmmmmmmmmmmmmmmmmmmmmmmmmmmmm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00570"/>
            <a:ext cx="9144000" cy="866768"/>
          </a:xfrm>
          <a:solidFill>
            <a:srgbClr val="FF7C80"/>
          </a:solidFill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latin typeface="Comic Sans MS" pitchFamily="66" charset="0"/>
              </a:rPr>
              <a:t>Ciri-Ciri Kerajaan Islam &amp;</a:t>
            </a:r>
            <a:endParaRPr lang="id-ID" sz="36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49066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latin typeface="Comic Sans MS" pitchFamily="66" charset="0"/>
              </a:rPr>
              <a:t>Peninggalan Sejarah Islam di Indonesia</a:t>
            </a:r>
            <a:endParaRPr lang="id-ID" sz="4400" b="1" dirty="0">
              <a:latin typeface="Comic Sans MS" pitchFamily="66" charset="0"/>
            </a:endParaRPr>
          </a:p>
        </p:txBody>
      </p:sp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>
          <a:blip r:embed="rId4" cstate="print"/>
          <a:srcRect t="28106" b="28106"/>
          <a:stretch>
            <a:fillRect/>
          </a:stretch>
        </p:blipFill>
        <p:spPr bwMode="auto">
          <a:xfrm>
            <a:off x="0" y="0"/>
            <a:ext cx="2714612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7C8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itchFamily="34" charset="0"/>
              </a:rPr>
              <a:t>Ciri-Ciri </a:t>
            </a:r>
            <a:br>
              <a:rPr lang="id-ID" sz="3600" dirty="0" smtClean="0">
                <a:latin typeface="Arial Black" pitchFamily="34" charset="0"/>
              </a:rPr>
            </a:br>
            <a:r>
              <a:rPr lang="id-ID" sz="3600" dirty="0" smtClean="0">
                <a:latin typeface="Arial Black" pitchFamily="34" charset="0"/>
              </a:rPr>
              <a:t>Kerajaan Islam</a:t>
            </a:r>
            <a:endParaRPr lang="id-ID" sz="3600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7C80"/>
          </a:solidFill>
        </p:spPr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1030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842" y="0"/>
            <a:ext cx="1638158" cy="1571612"/>
          </a:xfrm>
          <a:prstGeom prst="rect">
            <a:avLst/>
          </a:prstGeom>
          <a:noFill/>
        </p:spPr>
      </p:pic>
      <p:pic>
        <p:nvPicPr>
          <p:cNvPr id="11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38158" cy="1643050"/>
          </a:xfrm>
          <a:prstGeom prst="rect">
            <a:avLst/>
          </a:prstGeom>
          <a:noFill/>
        </p:spPr>
      </p:pic>
      <p:sp>
        <p:nvSpPr>
          <p:cNvPr id="12" name="Heart 11"/>
          <p:cNvSpPr/>
          <p:nvPr/>
        </p:nvSpPr>
        <p:spPr>
          <a:xfrm>
            <a:off x="2714612" y="2000240"/>
            <a:ext cx="3714776" cy="1428760"/>
          </a:xfrm>
          <a:prstGeom prst="hear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000" dirty="0" smtClean="0">
              <a:solidFill>
                <a:srgbClr val="FF7C80"/>
              </a:solidFill>
              <a:latin typeface="Arial Black" pitchFamily="34" charset="0"/>
            </a:endParaRPr>
          </a:p>
          <a:p>
            <a:pPr algn="ctr"/>
            <a:r>
              <a:rPr lang="id-ID" sz="2000" dirty="0" smtClean="0">
                <a:solidFill>
                  <a:srgbClr val="FF7C80"/>
                </a:solidFill>
                <a:latin typeface="Arial Black" pitchFamily="34" charset="0"/>
              </a:rPr>
              <a:t>Struktur Masyarakat</a:t>
            </a:r>
            <a:endParaRPr lang="id-ID" sz="2000" dirty="0">
              <a:solidFill>
                <a:srgbClr val="FF7C80"/>
              </a:solidFill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596" y="4286256"/>
            <a:ext cx="1928826" cy="150019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FF7C80"/>
                </a:solidFill>
                <a:latin typeface="Arial Black" pitchFamily="34" charset="0"/>
                <a:cs typeface="Arial" pitchFamily="34" charset="0"/>
              </a:rPr>
              <a:t>Golongan raja-raja dan keluarganya</a:t>
            </a:r>
            <a:endParaRPr lang="id-ID" sz="2000" b="1" dirty="0">
              <a:solidFill>
                <a:srgbClr val="FF7C8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8926" y="4286256"/>
            <a:ext cx="1500198" cy="150019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rgbClr val="FF7C80"/>
                </a:solidFill>
                <a:latin typeface="Arial Black" pitchFamily="34" charset="0"/>
                <a:cs typeface="Arial" pitchFamily="34" charset="0"/>
              </a:rPr>
              <a:t>Golongan Elite</a:t>
            </a:r>
            <a:endParaRPr lang="id-ID" sz="2000" b="1" dirty="0">
              <a:solidFill>
                <a:srgbClr val="FF7C8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3504" y="4286256"/>
            <a:ext cx="1500198" cy="150019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FF7C80"/>
                </a:solidFill>
                <a:latin typeface="Arial Black" pitchFamily="34" charset="0"/>
                <a:cs typeface="Arial" pitchFamily="34" charset="0"/>
              </a:rPr>
              <a:t>Golongan Nonelite</a:t>
            </a:r>
            <a:endParaRPr lang="id-ID" b="1" dirty="0">
              <a:solidFill>
                <a:srgbClr val="FF7C8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86644" y="4286256"/>
            <a:ext cx="1500198" cy="150019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FF7C80"/>
                </a:solidFill>
                <a:latin typeface="Arial Black" pitchFamily="34" charset="0"/>
                <a:cs typeface="Arial" pitchFamily="34" charset="0"/>
              </a:rPr>
              <a:t>Golongan Budak</a:t>
            </a:r>
            <a:endParaRPr lang="id-ID" b="1" dirty="0">
              <a:solidFill>
                <a:srgbClr val="FF7C80"/>
              </a:solidFill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>
            <a:stCxn id="12" idx="1"/>
          </p:cNvCxnSpPr>
          <p:nvPr/>
        </p:nvCxnSpPr>
        <p:spPr>
          <a:xfrm rot="5400000">
            <a:off x="4357686" y="3643314"/>
            <a:ext cx="428628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1285852" y="3857628"/>
            <a:ext cx="6715172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357554" y="4071942"/>
            <a:ext cx="428628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643570" y="4071942"/>
            <a:ext cx="428628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786710" y="4071942"/>
            <a:ext cx="428628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071538" y="4071942"/>
            <a:ext cx="428628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7C8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itchFamily="34" charset="0"/>
              </a:rPr>
              <a:t>Ciri-Ciri </a:t>
            </a:r>
            <a:br>
              <a:rPr lang="id-ID" sz="3600" dirty="0" smtClean="0">
                <a:latin typeface="Arial Black" pitchFamily="34" charset="0"/>
              </a:rPr>
            </a:br>
            <a:r>
              <a:rPr lang="id-ID" sz="3600" dirty="0" smtClean="0">
                <a:latin typeface="Arial Black" pitchFamily="34" charset="0"/>
              </a:rPr>
              <a:t>Kerajaan Islam</a:t>
            </a:r>
            <a:endParaRPr lang="id-ID" sz="3600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7C80"/>
          </a:solidFill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id-ID" dirty="0" smtClean="0"/>
          </a:p>
          <a:p>
            <a:pPr marL="514350" indent="-514350">
              <a:buFont typeface="+mj-lt"/>
              <a:buAutoNum type="alphaLcParenR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Golongan Raja-Raja dan Keluarganya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Kehidupan sosial ekonomi golongan raja-raja menduduki kelas istimewa (teratas)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Para raja membatasi diri dalam berkomunikasi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Putra mahkota mempunyai status lebih tinggi daripada saudara-saudaranya yang lain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Perbedaan status sering menimbulkan perselisihan dan perang saudara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842" y="0"/>
            <a:ext cx="1638158" cy="1571612"/>
          </a:xfrm>
          <a:prstGeom prst="rect">
            <a:avLst/>
          </a:prstGeom>
          <a:noFill/>
        </p:spPr>
      </p:pic>
      <p:pic>
        <p:nvPicPr>
          <p:cNvPr id="11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38158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7C8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itchFamily="34" charset="0"/>
              </a:rPr>
              <a:t>Ciri-Ciri </a:t>
            </a:r>
            <a:br>
              <a:rPr lang="id-ID" sz="3600" dirty="0" smtClean="0">
                <a:latin typeface="Arial Black" pitchFamily="34" charset="0"/>
              </a:rPr>
            </a:br>
            <a:r>
              <a:rPr lang="id-ID" sz="3600" dirty="0" smtClean="0">
                <a:latin typeface="Arial Black" pitchFamily="34" charset="0"/>
              </a:rPr>
              <a:t>Kerajaan Islam</a:t>
            </a:r>
            <a:endParaRPr lang="id-ID" sz="3600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7C80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endParaRPr lang="id-ID" sz="2800" b="1" u="sng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arenR" startAt="2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Golongan Elite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Golongan masyarakat yang status sosialnya tinggi karena fungsi / pekerjaannya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Golongan elite terbagi menjadi golongan aristokrat (bangsawan yang memegang kekuasaan), tentara, dan ahli keagamaan</a:t>
            </a:r>
          </a:p>
          <a:p>
            <a:pPr marL="984250" indent="-444500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Mempunyai tingkat ekonomi dan seni budaya yang lebih tinggi daripada golongan nonelite</a:t>
            </a:r>
          </a:p>
        </p:txBody>
      </p:sp>
      <p:pic>
        <p:nvPicPr>
          <p:cNvPr id="1030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842" y="0"/>
            <a:ext cx="1638158" cy="1571612"/>
          </a:xfrm>
          <a:prstGeom prst="rect">
            <a:avLst/>
          </a:prstGeom>
          <a:noFill/>
        </p:spPr>
      </p:pic>
      <p:pic>
        <p:nvPicPr>
          <p:cNvPr id="11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38158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7C8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itchFamily="34" charset="0"/>
              </a:rPr>
              <a:t>Ciri-Ciri </a:t>
            </a:r>
            <a:br>
              <a:rPr lang="id-ID" sz="3600" dirty="0" smtClean="0">
                <a:latin typeface="Arial Black" pitchFamily="34" charset="0"/>
              </a:rPr>
            </a:br>
            <a:r>
              <a:rPr lang="id-ID" sz="3600" dirty="0" smtClean="0">
                <a:latin typeface="Arial Black" pitchFamily="34" charset="0"/>
              </a:rPr>
              <a:t>Kerajaan Islam</a:t>
            </a:r>
            <a:endParaRPr lang="id-ID" sz="3600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7C80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 startAt="3"/>
            </a:pPr>
            <a:endParaRPr lang="id-ID" sz="2800" b="1" u="sng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lphaLcParenR" startAt="3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Golongan Nonelite</a:t>
            </a:r>
          </a:p>
          <a:p>
            <a:pPr marL="981075" indent="-446088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Golongan nonelite (rakyat pada umumnya) terdiri atas para pedagang, petani, tukan, dan nelayan</a:t>
            </a:r>
          </a:p>
          <a:p>
            <a:pPr marL="981075" indent="-446088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Memberikan pelayanan dan keuntungan yang besar bagi golongan elite</a:t>
            </a:r>
          </a:p>
          <a:p>
            <a:pPr marL="981075" indent="-446088">
              <a:buNone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34988" indent="-534988">
              <a:buFont typeface="+mj-lt"/>
              <a:buAutoNum type="alphaLcParenR" startAt="4"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Golongan Budak</a:t>
            </a:r>
          </a:p>
          <a:p>
            <a:pPr marL="981075" indent="-446088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Kelompok masyarakat yang bekerja mengabdikan diri pada para golongan elite dan raja</a:t>
            </a:r>
          </a:p>
          <a:p>
            <a:pPr marL="981075" indent="-446088">
              <a:buFont typeface="Wingdings" pitchFamily="2" charset="2"/>
              <a:buChar char="q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Bekerja sebagai penjaga, pesuruh, pembantu rumah tangga, dan pekerjaan berat lainnya</a:t>
            </a:r>
          </a:p>
        </p:txBody>
      </p:sp>
      <p:pic>
        <p:nvPicPr>
          <p:cNvPr id="1030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842" y="0"/>
            <a:ext cx="1638158" cy="1571612"/>
          </a:xfrm>
          <a:prstGeom prst="rect">
            <a:avLst/>
          </a:prstGeom>
          <a:noFill/>
        </p:spPr>
      </p:pic>
      <p:pic>
        <p:nvPicPr>
          <p:cNvPr id="11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38158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7C8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latin typeface="Arial Black" pitchFamily="34" charset="0"/>
              </a:rPr>
              <a:t>Ciri-Ciri </a:t>
            </a:r>
            <a:br>
              <a:rPr lang="id-ID" sz="3600" dirty="0" smtClean="0">
                <a:latin typeface="Arial Black" pitchFamily="34" charset="0"/>
              </a:rPr>
            </a:br>
            <a:r>
              <a:rPr lang="id-ID" sz="3600" dirty="0" smtClean="0">
                <a:latin typeface="Arial Black" pitchFamily="34" charset="0"/>
              </a:rPr>
              <a:t>Kerajaan Islam</a:t>
            </a:r>
            <a:endParaRPr lang="id-ID" sz="3600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7C8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sz="2800" b="1" u="sng" dirty="0" smtClean="0">
                <a:latin typeface="Arial" pitchFamily="34" charset="0"/>
                <a:cs typeface="Arial" pitchFamily="34" charset="0"/>
              </a:rPr>
              <a:t>Sistem Pemerintahan</a:t>
            </a:r>
          </a:p>
          <a:p>
            <a:pPr marL="514350" indent="-514350">
              <a:buFont typeface="Arial" pitchFamily="34" charset="0"/>
              <a:buChar char="♥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Kekuasaan pemerintahan dipegang oleh raja dan kaum bangsawan</a:t>
            </a:r>
          </a:p>
          <a:p>
            <a:pPr marL="514350" indent="-514350">
              <a:buFont typeface="Arial" pitchFamily="34" charset="0"/>
              <a:buChar char="♥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Jabatan raja biasanya diperoleh secara turun-temurun, kecuali jika kedudukan diperoleh melalui pemberontakan</a:t>
            </a:r>
          </a:p>
          <a:p>
            <a:pPr marL="514350" indent="-514350">
              <a:buFont typeface="Arial" pitchFamily="34" charset="0"/>
              <a:buChar char="♥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Kerajaan-kerajaan di Sulawesi dan di Maluku telah mengenal unsur demokrasi dalam struktur pemerintahan</a:t>
            </a:r>
          </a:p>
          <a:p>
            <a:pPr marL="514350" indent="-514350">
              <a:buFont typeface="Arial" pitchFamily="34" charset="0"/>
              <a:buChar char="♥"/>
            </a:pPr>
            <a:r>
              <a:rPr lang="id-ID" sz="2800" smtClean="0">
                <a:latin typeface="Arial" pitchFamily="34" charset="0"/>
                <a:cs typeface="Arial" pitchFamily="34" charset="0"/>
              </a:rPr>
              <a:t>Dalam menjalankan pemerintahannya, raja dibantu oleh pejabat birokrat dari tingkat pusat-daerah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5842" y="0"/>
            <a:ext cx="1638158" cy="1571612"/>
          </a:xfrm>
          <a:prstGeom prst="rect">
            <a:avLst/>
          </a:prstGeom>
          <a:noFill/>
        </p:spPr>
      </p:pic>
      <p:pic>
        <p:nvPicPr>
          <p:cNvPr id="11" name="Picture 6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38158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E:\SIG\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Arc 13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370932"/>
            </a:avLst>
          </a:prstGeom>
          <a:ln>
            <a:noFill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857488" y="642918"/>
            <a:ext cx="5363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  <a:p>
            <a:pPr marL="0" lvl="1"/>
            <a:endParaRPr lang="id-ID" sz="3200" b="1" dirty="0" smtClean="0">
              <a:latin typeface="Comic Sans MS" pitchFamily="66" charset="0"/>
              <a:cs typeface="Arial" pitchFamily="34" charset="0"/>
            </a:endParaRPr>
          </a:p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928926" y="2214554"/>
            <a:ext cx="657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id-ID" sz="3200" b="1" dirty="0" smtClean="0">
                <a:latin typeface="Comic Sans MS" pitchFamily="66" charset="0"/>
              </a:rPr>
              <a:t>Karya sastra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071934" y="3357562"/>
            <a:ext cx="5643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200" b="1" dirty="0" smtClean="0">
                <a:latin typeface="Comic Sans MS" pitchFamily="66" charset="0"/>
              </a:rPr>
              <a:t>Cand</a:t>
            </a:r>
            <a:r>
              <a:rPr lang="id-ID" sz="3200" b="1" dirty="0" smtClean="0"/>
              <a:t>i</a:t>
            </a:r>
            <a:endParaRPr lang="en-US" sz="3200" dirty="0" smtClean="0"/>
          </a:p>
          <a:p>
            <a:r>
              <a:rPr lang="id-ID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 </a:t>
            </a:r>
          </a:p>
          <a:p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000364" y="4286256"/>
            <a:ext cx="6786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id-ID" sz="3200" b="1" dirty="0" smtClean="0">
                <a:latin typeface="Comic Sans MS" pitchFamily="66" charset="0"/>
              </a:rPr>
              <a:t>Patung</a:t>
            </a:r>
            <a:endParaRPr lang="en-US" sz="3200" dirty="0" smtClean="0">
              <a:latin typeface="Comic Sans MS" pitchFamily="66" charset="0"/>
            </a:endParaRPr>
          </a:p>
          <a:p>
            <a:pPr lvl="2"/>
            <a:endParaRPr lang="id-ID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00298" y="128586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57554" y="235743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500430" y="3429000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57554" y="4429132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>
            <a:off x="-1524000" y="190500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ln>
            <a:noFill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-3393340" y="392884"/>
            <a:ext cx="4857786" cy="6072233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969137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4000" b="1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Pokok</a:t>
            </a:r>
            <a:r>
              <a:rPr lang="en-US" sz="4000" b="1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Pembahasan</a:t>
            </a:r>
            <a:endParaRPr lang="en-US" sz="4000" b="1" dirty="0">
              <a:ln w="11430"/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 rot="5400000">
            <a:off x="-3129150" y="3314700"/>
            <a:ext cx="6246420" cy="228600"/>
            <a:chOff x="-3200400" y="3314700"/>
            <a:chExt cx="6246420" cy="228600"/>
          </a:xfrm>
          <a:solidFill>
            <a:schemeClr val="accent1"/>
          </a:solidFill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2500298" y="5500702"/>
            <a:ext cx="311727" cy="3117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71802" y="5429264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latin typeface="Comic Sans MS" pitchFamily="66" charset="0"/>
              </a:rPr>
              <a:t>Seni Pahat</a:t>
            </a:r>
            <a:endParaRPr lang="id-ID" sz="3200" b="1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0"/>
            <a:ext cx="8786842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latin typeface="Comic Sans MS" pitchFamily="66" charset="0"/>
              </a:rPr>
              <a:t>Peninggalan Sejarah Islam di Indonesia</a:t>
            </a:r>
            <a:endParaRPr lang="en-US" sz="3200" b="1" dirty="0" smtClean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endParaRPr lang="en-US" sz="3200" b="1" dirty="0" smtClean="0">
              <a:latin typeface="Comic Sans MS" pitchFamily="66" charset="0"/>
            </a:endParaRPr>
          </a:p>
          <a:p>
            <a:pPr algn="ctr"/>
            <a:r>
              <a:rPr lang="en-US" sz="3200" b="1" dirty="0" err="1" smtClean="0">
                <a:latin typeface="Comic Sans MS" pitchFamily="66" charset="0"/>
              </a:rPr>
              <a:t>Seni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bangunan</a:t>
            </a:r>
            <a:endParaRPr lang="id-ID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5" descr="E:\animasi ekonomi\Background-For-Turtle-anim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71612"/>
          </a:xfrm>
          <a:prstGeom prst="rect">
            <a:avLst/>
          </a:prstGeom>
          <a:noFill/>
        </p:spPr>
      </p:pic>
      <p:pic>
        <p:nvPicPr>
          <p:cNvPr id="5" name="Content Placeholder 4" descr="E:\animasi ekonomi\master48_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229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Ciri-Ciri Kerajaan Islam &amp;</vt:lpstr>
      <vt:lpstr>Ciri-Ciri  Kerajaan Islam</vt:lpstr>
      <vt:lpstr>Ciri-Ciri  Kerajaan Islam</vt:lpstr>
      <vt:lpstr>Ciri-Ciri  Kerajaan Islam</vt:lpstr>
      <vt:lpstr>Ciri-Ciri  Kerajaan Islam</vt:lpstr>
      <vt:lpstr>Ciri-Ciri  Kerajaan Islam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5B32000</cp:lastModifiedBy>
  <cp:revision>15</cp:revision>
  <dcterms:created xsi:type="dcterms:W3CDTF">2011-03-25T06:53:26Z</dcterms:created>
  <dcterms:modified xsi:type="dcterms:W3CDTF">2011-04-13T17:51:48Z</dcterms:modified>
</cp:coreProperties>
</file>